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7"/>
  </p:notesMasterIdLst>
  <p:handoutMasterIdLst>
    <p:handoutMasterId r:id="rId18"/>
  </p:handoutMasterIdLst>
  <p:sldIdLst>
    <p:sldId id="256" r:id="rId3"/>
    <p:sldId id="274" r:id="rId4"/>
    <p:sldId id="316" r:id="rId5"/>
    <p:sldId id="306" r:id="rId6"/>
    <p:sldId id="312" r:id="rId7"/>
    <p:sldId id="300" r:id="rId8"/>
    <p:sldId id="308" r:id="rId9"/>
    <p:sldId id="309" r:id="rId10"/>
    <p:sldId id="311" r:id="rId11"/>
    <p:sldId id="317" r:id="rId12"/>
    <p:sldId id="318" r:id="rId13"/>
    <p:sldId id="299" r:id="rId14"/>
    <p:sldId id="320" r:id="rId15"/>
    <p:sldId id="270"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Morgan" initials="EM" lastIdx="6" clrIdx="0">
    <p:extLst>
      <p:ext uri="{19B8F6BF-5375-455C-9EA6-DF929625EA0E}">
        <p15:presenceInfo xmlns:p15="http://schemas.microsoft.com/office/powerpoint/2012/main" userId="Eleanor Mor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2028"/>
    <a:srgbClr val="ECCDCB"/>
    <a:srgbClr val="F6E8E7"/>
    <a:srgbClr val="B0B0B1"/>
    <a:srgbClr val="72989D"/>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103" autoAdjust="0"/>
  </p:normalViewPr>
  <p:slideViewPr>
    <p:cSldViewPr snapToGrid="0">
      <p:cViewPr varScale="1">
        <p:scale>
          <a:sx n="42" d="100"/>
          <a:sy n="42" d="100"/>
        </p:scale>
        <p:origin x="1354" y="38"/>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https://engineersagainstpoverty-my.sharepoint.com/personal/j_hawkins_engineersagainstpoverty_org/Documents/Data/3.10%20CosT/CoST%20Potential%20Countries/Panama/Programme/CoST%20IDS%20and%20IDS%20Pl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CC2028"/>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0B0B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ECCDC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4.3</c:v>
                </c:pt>
                <c:pt idx="1">
                  <c:v>2.5</c:v>
                </c:pt>
                <c:pt idx="2">
                  <c:v>3.5</c:v>
                </c:pt>
                <c:pt idx="3">
                  <c:v>4.5</c:v>
                </c:pt>
              </c:numCache>
            </c:numRef>
          </c:val>
        </c:ser>
        <c:ser>
          <c:idx val="4"/>
          <c:order val="4"/>
          <c:tx>
            <c:strRef>
              <c:f>Sheet1!$F$1</c:f>
              <c:strCache>
                <c:ptCount val="1"/>
                <c:pt idx="0">
                  <c:v>Series 5</c:v>
                </c:pt>
              </c:strCache>
            </c:strRef>
          </c:tx>
          <c:spPr>
            <a:solidFill>
              <a:srgbClr val="8A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340532392"/>
        <c:axId val="340528864"/>
      </c:barChart>
      <c:catAx>
        <c:axId val="34053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528864"/>
        <c:crosses val="autoZero"/>
        <c:auto val="1"/>
        <c:lblAlgn val="ctr"/>
        <c:lblOffset val="100"/>
        <c:noMultiLvlLbl val="0"/>
      </c:catAx>
      <c:valAx>
        <c:axId val="34052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532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CC2028"/>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0B0B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ECCDC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4.3</c:v>
                </c:pt>
                <c:pt idx="1">
                  <c:v>2.5</c:v>
                </c:pt>
                <c:pt idx="2">
                  <c:v>3.5</c:v>
                </c:pt>
                <c:pt idx="3">
                  <c:v>4.5</c:v>
                </c:pt>
              </c:numCache>
            </c:numRef>
          </c:val>
        </c:ser>
        <c:ser>
          <c:idx val="4"/>
          <c:order val="4"/>
          <c:tx>
            <c:strRef>
              <c:f>Sheet1!$F$1</c:f>
              <c:strCache>
                <c:ptCount val="1"/>
                <c:pt idx="0">
                  <c:v>Series 5</c:v>
                </c:pt>
              </c:strCache>
            </c:strRef>
          </c:tx>
          <c:spPr>
            <a:solidFill>
              <a:srgbClr val="8A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340525728"/>
        <c:axId val="340530824"/>
      </c:barChart>
      <c:catAx>
        <c:axId val="3405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530824"/>
        <c:crosses val="autoZero"/>
        <c:auto val="1"/>
        <c:lblAlgn val="ctr"/>
        <c:lblOffset val="100"/>
        <c:noMultiLvlLbl val="0"/>
      </c:catAx>
      <c:valAx>
        <c:axId val="340530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52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solidFill>
                  <a:srgbClr val="727272"/>
                </a:solidFill>
              </a:defRPr>
            </a:pPr>
            <a:r>
              <a:rPr lang="en-GB" sz="1600" b="0" dirty="0">
                <a:solidFill>
                  <a:srgbClr val="727272"/>
                </a:solidFill>
              </a:rPr>
              <a:t>Compliance with Disclosure</a:t>
            </a:r>
            <a:r>
              <a:rPr lang="en-GB" sz="1600" b="0" baseline="0" dirty="0">
                <a:solidFill>
                  <a:srgbClr val="727272"/>
                </a:solidFill>
              </a:rPr>
              <a:t> Requirements</a:t>
            </a:r>
            <a:endParaRPr lang="en-GB" sz="1600" b="0" dirty="0">
              <a:solidFill>
                <a:srgbClr val="727272"/>
              </a:solidFill>
            </a:endParaRPr>
          </a:p>
        </c:rich>
      </c:tx>
      <c:layout/>
      <c:overlay val="0"/>
    </c:title>
    <c:autoTitleDeleted val="0"/>
    <c:plotArea>
      <c:layout>
        <c:manualLayout>
          <c:layoutTarget val="inner"/>
          <c:xMode val="edge"/>
          <c:yMode val="edge"/>
          <c:x val="0.14497462817147858"/>
          <c:y val="0.16722582145586232"/>
          <c:w val="0.7474011373578302"/>
          <c:h val="0.63337884979567427"/>
        </c:manualLayout>
      </c:layout>
      <c:barChart>
        <c:barDir val="col"/>
        <c:grouping val="stacked"/>
        <c:varyColors val="0"/>
        <c:ser>
          <c:idx val="0"/>
          <c:order val="0"/>
          <c:tx>
            <c:v>Pre-CoST</c:v>
          </c:tx>
          <c:spPr>
            <a:solidFill>
              <a:srgbClr val="C00000"/>
            </a:solidFill>
          </c:spPr>
          <c:invertIfNegative val="0"/>
          <c:cat>
            <c:strRef>
              <c:f>'[CoST IDS and IDS Plus.xlsx]CoST TrValue Add'!$L$6:$L$9</c:f>
              <c:strCache>
                <c:ptCount val="4"/>
                <c:pt idx="0">
                  <c:v>El Salvador</c:v>
                </c:pt>
                <c:pt idx="1">
                  <c:v>Ethiopia</c:v>
                </c:pt>
                <c:pt idx="2">
                  <c:v>Guatemala</c:v>
                </c:pt>
                <c:pt idx="3">
                  <c:v>Honduras</c:v>
                </c:pt>
              </c:strCache>
            </c:strRef>
          </c:cat>
          <c:val>
            <c:numRef>
              <c:f>'[CoST IDS and IDS Plus.xlsx]CoST TrValue Add'!$M$6:$M$9</c:f>
              <c:numCache>
                <c:formatCode>General</c:formatCode>
                <c:ptCount val="4"/>
                <c:pt idx="0">
                  <c:v>38</c:v>
                </c:pt>
                <c:pt idx="1">
                  <c:v>37</c:v>
                </c:pt>
                <c:pt idx="2">
                  <c:v>38</c:v>
                </c:pt>
                <c:pt idx="3">
                  <c:v>27</c:v>
                </c:pt>
              </c:numCache>
            </c:numRef>
          </c:val>
        </c:ser>
        <c:ser>
          <c:idx val="1"/>
          <c:order val="1"/>
          <c:tx>
            <c:v>CoST</c:v>
          </c:tx>
          <c:spPr>
            <a:solidFill>
              <a:schemeClr val="tx1">
                <a:lumMod val="75000"/>
                <a:lumOff val="25000"/>
              </a:schemeClr>
            </a:solidFill>
          </c:spPr>
          <c:invertIfNegative val="0"/>
          <c:cat>
            <c:strRef>
              <c:f>'[CoST IDS and IDS Plus.xlsx]CoST TrValue Add'!$L$6:$L$9</c:f>
              <c:strCache>
                <c:ptCount val="4"/>
                <c:pt idx="0">
                  <c:v>El Salvador</c:v>
                </c:pt>
                <c:pt idx="1">
                  <c:v>Ethiopia</c:v>
                </c:pt>
                <c:pt idx="2">
                  <c:v>Guatemala</c:v>
                </c:pt>
                <c:pt idx="3">
                  <c:v>Honduras</c:v>
                </c:pt>
              </c:strCache>
            </c:strRef>
          </c:cat>
          <c:val>
            <c:numRef>
              <c:f>'[CoST IDS and IDS Plus.xlsx]CoST TrValue Add'!$N$6:$N$9</c:f>
              <c:numCache>
                <c:formatCode>General</c:formatCode>
                <c:ptCount val="4"/>
                <c:pt idx="0">
                  <c:v>39</c:v>
                </c:pt>
                <c:pt idx="1">
                  <c:v>45</c:v>
                </c:pt>
                <c:pt idx="2">
                  <c:v>41</c:v>
                </c:pt>
                <c:pt idx="3">
                  <c:v>57</c:v>
                </c:pt>
              </c:numCache>
            </c:numRef>
          </c:val>
        </c:ser>
        <c:dLbls>
          <c:showLegendKey val="0"/>
          <c:showVal val="0"/>
          <c:showCatName val="0"/>
          <c:showSerName val="0"/>
          <c:showPercent val="0"/>
          <c:showBubbleSize val="0"/>
        </c:dLbls>
        <c:gapWidth val="150"/>
        <c:overlap val="100"/>
        <c:axId val="393563696"/>
        <c:axId val="393561344"/>
      </c:barChart>
      <c:catAx>
        <c:axId val="393563696"/>
        <c:scaling>
          <c:orientation val="minMax"/>
        </c:scaling>
        <c:delete val="0"/>
        <c:axPos val="b"/>
        <c:title>
          <c:tx>
            <c:rich>
              <a:bodyPr/>
              <a:lstStyle/>
              <a:p>
                <a:pPr>
                  <a:defRPr>
                    <a:solidFill>
                      <a:srgbClr val="727272"/>
                    </a:solidFill>
                  </a:defRPr>
                </a:pPr>
                <a:r>
                  <a:rPr lang="en-US">
                    <a:solidFill>
                      <a:srgbClr val="727272"/>
                    </a:solidFill>
                  </a:rPr>
                  <a:t>CoST Countries</a:t>
                </a:r>
              </a:p>
            </c:rich>
          </c:tx>
          <c:layout/>
          <c:overlay val="0"/>
        </c:title>
        <c:numFmt formatCode="General" sourceLinked="0"/>
        <c:majorTickMark val="out"/>
        <c:minorTickMark val="none"/>
        <c:tickLblPos val="nextTo"/>
        <c:txPr>
          <a:bodyPr/>
          <a:lstStyle/>
          <a:p>
            <a:pPr>
              <a:defRPr>
                <a:solidFill>
                  <a:srgbClr val="727272"/>
                </a:solidFill>
              </a:defRPr>
            </a:pPr>
            <a:endParaRPr lang="en-US"/>
          </a:p>
        </c:txPr>
        <c:crossAx val="393561344"/>
        <c:crosses val="autoZero"/>
        <c:auto val="1"/>
        <c:lblAlgn val="ctr"/>
        <c:lblOffset val="100"/>
        <c:noMultiLvlLbl val="0"/>
      </c:catAx>
      <c:valAx>
        <c:axId val="393561344"/>
        <c:scaling>
          <c:orientation val="minMax"/>
          <c:max val="100"/>
        </c:scaling>
        <c:delete val="0"/>
        <c:axPos val="l"/>
        <c:majorGridlines/>
        <c:title>
          <c:tx>
            <c:rich>
              <a:bodyPr/>
              <a:lstStyle/>
              <a:p>
                <a:pPr>
                  <a:defRPr>
                    <a:solidFill>
                      <a:srgbClr val="727272"/>
                    </a:solidFill>
                  </a:defRPr>
                </a:pPr>
                <a:r>
                  <a:rPr lang="en-US">
                    <a:solidFill>
                      <a:srgbClr val="727272"/>
                    </a:solidFill>
                  </a:rPr>
                  <a:t>Percentage Compliance (%)</a:t>
                </a:r>
              </a:p>
            </c:rich>
          </c:tx>
          <c:layout>
            <c:manualLayout>
              <c:xMode val="edge"/>
              <c:yMode val="edge"/>
              <c:x val="2.4814304461942261E-2"/>
              <c:y val="0.21082461211335926"/>
            </c:manualLayout>
          </c:layout>
          <c:overlay val="0"/>
        </c:title>
        <c:numFmt formatCode="General" sourceLinked="1"/>
        <c:majorTickMark val="out"/>
        <c:minorTickMark val="none"/>
        <c:tickLblPos val="nextTo"/>
        <c:txPr>
          <a:bodyPr/>
          <a:lstStyle/>
          <a:p>
            <a:pPr>
              <a:defRPr>
                <a:solidFill>
                  <a:srgbClr val="727272"/>
                </a:solidFill>
              </a:defRPr>
            </a:pPr>
            <a:endParaRPr lang="en-US"/>
          </a:p>
        </c:txPr>
        <c:crossAx val="393563696"/>
        <c:crosses val="autoZero"/>
        <c:crossBetween val="between"/>
      </c:valAx>
    </c:plotArea>
    <c:legend>
      <c:legendPos val="r"/>
      <c:layout>
        <c:manualLayout>
          <c:xMode val="edge"/>
          <c:yMode val="edge"/>
          <c:x val="4.3778483028740524E-2"/>
          <c:y val="0.92461751979198803"/>
          <c:w val="0.91496733857489976"/>
          <c:h val="6.092337912062832E-2"/>
        </c:manualLayout>
      </c:layout>
      <c:overlay val="0"/>
    </c:legend>
    <c:plotVisOnly val="1"/>
    <c:dispBlanksAs val="gap"/>
    <c:showDLblsOverMax val="0"/>
  </c:chart>
  <c:spPr>
    <a:solidFill>
      <a:schemeClr val="bg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b="0">
                <a:solidFill>
                  <a:srgbClr val="727272"/>
                </a:solidFill>
              </a:defRPr>
            </a:pPr>
            <a:r>
              <a:rPr lang="en-GB" b="0">
                <a:solidFill>
                  <a:srgbClr val="727272"/>
                </a:solidFill>
              </a:rPr>
              <a:t>Main</a:t>
            </a:r>
            <a:r>
              <a:rPr lang="en-GB" b="0" baseline="0">
                <a:solidFill>
                  <a:srgbClr val="727272"/>
                </a:solidFill>
              </a:rPr>
              <a:t> </a:t>
            </a:r>
            <a:r>
              <a:rPr lang="en-GB" b="0">
                <a:solidFill>
                  <a:srgbClr val="727272"/>
                </a:solidFill>
              </a:rPr>
              <a:t>Communication</a:t>
            </a:r>
            <a:r>
              <a:rPr lang="en-GB" b="0" baseline="0">
                <a:solidFill>
                  <a:srgbClr val="727272"/>
                </a:solidFill>
              </a:rPr>
              <a:t> Channels in Ethiopia</a:t>
            </a:r>
          </a:p>
          <a:p>
            <a:pPr>
              <a:defRPr b="0">
                <a:solidFill>
                  <a:srgbClr val="727272"/>
                </a:solidFill>
              </a:defRPr>
            </a:pPr>
            <a:endParaRPr lang="en-GB" b="0">
              <a:solidFill>
                <a:srgbClr val="727272"/>
              </a:solidFill>
            </a:endParaRPr>
          </a:p>
        </c:rich>
      </c:tx>
      <c:layout/>
      <c:overlay val="0"/>
    </c:title>
    <c:autoTitleDeleted val="0"/>
    <c:plotArea>
      <c:layout/>
      <c:pieChart>
        <c:varyColors val="1"/>
        <c:ser>
          <c:idx val="0"/>
          <c:order val="0"/>
          <c:dPt>
            <c:idx val="0"/>
            <c:bubble3D val="0"/>
            <c:spPr>
              <a:solidFill>
                <a:srgbClr val="C00000"/>
              </a:solidFill>
            </c:spPr>
          </c:dPt>
          <c:dPt>
            <c:idx val="1"/>
            <c:bubble3D val="0"/>
            <c:spPr>
              <a:solidFill>
                <a:schemeClr val="tx1">
                  <a:lumMod val="85000"/>
                  <a:lumOff val="15000"/>
                </a:schemeClr>
              </a:solidFill>
            </c:spPr>
          </c:dPt>
          <c:dPt>
            <c:idx val="2"/>
            <c:bubble3D val="0"/>
            <c:spPr>
              <a:solidFill>
                <a:schemeClr val="bg2">
                  <a:lumMod val="50000"/>
                  <a:lumOff val="50000"/>
                </a:schemeClr>
              </a:solidFill>
            </c:spPr>
          </c:dPt>
          <c:dPt>
            <c:idx val="3"/>
            <c:bubble3D val="0"/>
            <c:spPr>
              <a:solidFill>
                <a:sysClr val="window" lastClr="FFFFFF"/>
              </a:solidFill>
            </c:spPr>
          </c:dPt>
          <c:dLbls>
            <c:dLbl>
              <c:idx val="0"/>
              <c:layout>
                <c:manualLayout>
                  <c:x val="-0.22746055619452055"/>
                  <c:y val="4.5173566066108131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3546492081748207"/>
                  <c:y val="-0.15890977584410507"/>
                </c:manualLayout>
              </c:layout>
              <c:tx>
                <c:rich>
                  <a:bodyPr/>
                  <a:lstStyle/>
                  <a:p>
                    <a:r>
                      <a:rPr lang="en-US" b="1" dirty="0" smtClean="0">
                        <a:solidFill>
                          <a:schemeClr val="bg1"/>
                        </a:solidFill>
                      </a:rPr>
                      <a:t>TV, 62%</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a:t>‘Word of mouth’, 50%</a:t>
                    </a: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5669438792061105"/>
                  <c:y val="2.7924747979813022E-3"/>
                </c:manualLayout>
              </c:layout>
              <c:tx>
                <c:rich>
                  <a:bodyPr/>
                  <a:lstStyle/>
                  <a:p>
                    <a:r>
                      <a:rPr lang="en-US"/>
                      <a:t>Sign boards, 4%</a:t>
                    </a:r>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2070836651036598"/>
                  <c:y val="3.0161027168901185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'[CoST IDS and IDS Plus.xlsx]Sheet1'!$A$4:$A$8</c:f>
              <c:strCache>
                <c:ptCount val="5"/>
                <c:pt idx="0">
                  <c:v>Radio</c:v>
                </c:pt>
                <c:pt idx="1">
                  <c:v>TV </c:v>
                </c:pt>
                <c:pt idx="2">
                  <c:v>‘Word of mouth’ </c:v>
                </c:pt>
                <c:pt idx="3">
                  <c:v>Sign boards </c:v>
                </c:pt>
                <c:pt idx="4">
                  <c:v>Internet </c:v>
                </c:pt>
              </c:strCache>
            </c:strRef>
          </c:cat>
          <c:val>
            <c:numRef>
              <c:f>'[CoST IDS and IDS Plus.xlsx]Sheet1'!$B$4:$B$8</c:f>
              <c:numCache>
                <c:formatCode>0%</c:formatCode>
                <c:ptCount val="5"/>
                <c:pt idx="0">
                  <c:v>0.8</c:v>
                </c:pt>
                <c:pt idx="1">
                  <c:v>0.62</c:v>
                </c:pt>
                <c:pt idx="2">
                  <c:v>0.5</c:v>
                </c:pt>
                <c:pt idx="3">
                  <c:v>0.04</c:v>
                </c:pt>
                <c:pt idx="4">
                  <c:v>0.02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30"/>
          </a:xfrm>
          <a:prstGeom prst="rect">
            <a:avLst/>
          </a:prstGeom>
        </p:spPr>
        <p:txBody>
          <a:bodyPr vert="horz" lIns="91763" tIns="45882" rIns="91763" bIns="45882" rtlCol="0"/>
          <a:lstStyle>
            <a:lvl1pPr algn="l">
              <a:defRPr sz="1200"/>
            </a:lvl1pPr>
          </a:lstStyle>
          <a:p>
            <a:r>
              <a:rPr lang="en-GB" dirty="0" smtClean="0">
                <a:latin typeface="Arial" panose="020B0604020202020204" pitchFamily="34" charset="0"/>
                <a:cs typeface="Arial" panose="020B0604020202020204" pitchFamily="34" charset="0"/>
              </a:rPr>
              <a:t>Presentation Title</a:t>
            </a:r>
            <a:endParaRPr lang="en-GB"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15374" y="0"/>
            <a:ext cx="2918831" cy="495030"/>
          </a:xfrm>
          <a:prstGeom prst="rect">
            <a:avLst/>
          </a:prstGeom>
        </p:spPr>
        <p:txBody>
          <a:bodyPr vert="horz" lIns="91763" tIns="45882" rIns="91763" bIns="45882" rtlCol="0"/>
          <a:lstStyle>
            <a:lvl1pPr algn="r">
              <a:defRPr sz="1200"/>
            </a:lvl1pPr>
          </a:lstStyle>
          <a:p>
            <a:fld id="{8E263D70-6902-4D29-894F-79182E5E1BD0}" type="datetimeFigureOut">
              <a:rPr lang="en-GB" smtClean="0">
                <a:latin typeface="Arial" panose="020B0604020202020204" pitchFamily="34" charset="0"/>
                <a:cs typeface="Arial" panose="020B0604020202020204" pitchFamily="34" charset="0"/>
              </a:rPr>
              <a:t>30/11/2016</a:t>
            </a:fld>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371286"/>
            <a:ext cx="2918831" cy="495029"/>
          </a:xfrm>
          <a:prstGeom prst="rect">
            <a:avLst/>
          </a:prstGeom>
        </p:spPr>
        <p:txBody>
          <a:bodyPr vert="horz" lIns="91763" tIns="45882" rIns="91763" bIns="45882" rtlCol="0" anchor="b"/>
          <a:lstStyle>
            <a:lvl1pPr algn="l">
              <a:defRPr sz="1200"/>
            </a:lvl1pPr>
          </a:lstStyle>
          <a:p>
            <a:r>
              <a:rPr lang="en-GB" dirty="0" smtClean="0">
                <a:latin typeface="Arial" panose="020B0604020202020204" pitchFamily="34" charset="0"/>
                <a:cs typeface="Arial" panose="020B0604020202020204" pitchFamily="34" charset="0"/>
              </a:rPr>
              <a:t>Name of Presenter</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15374" y="9371286"/>
            <a:ext cx="2918831" cy="495029"/>
          </a:xfrm>
          <a:prstGeom prst="rect">
            <a:avLst/>
          </a:prstGeom>
        </p:spPr>
        <p:txBody>
          <a:bodyPr vert="horz" lIns="91763" tIns="45882" rIns="91763" bIns="45882" rtlCol="0" anchor="b"/>
          <a:lstStyle>
            <a:lvl1pPr algn="r">
              <a:defRPr sz="1200"/>
            </a:lvl1pPr>
          </a:lstStyle>
          <a:p>
            <a:fld id="{A8DB0E05-F953-4DA3-90E6-1680891FDB00}" type="slidenum">
              <a:rPr lang="en-GB" smtClean="0">
                <a:latin typeface="Arial" panose="020B0604020202020204" pitchFamily="34" charset="0"/>
                <a:cs typeface="Arial" panose="020B0604020202020204" pitchFamily="34" charset="0"/>
              </a:rPr>
              <a:t>‹#›</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73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30"/>
          </a:xfrm>
          <a:prstGeom prst="rect">
            <a:avLst/>
          </a:prstGeom>
        </p:spPr>
        <p:txBody>
          <a:bodyPr vert="horz" lIns="91763" tIns="45882" rIns="91763" bIns="45882" rtlCol="0"/>
          <a:lstStyle>
            <a:lvl1pPr algn="l">
              <a:defRPr sz="1200"/>
            </a:lvl1pPr>
          </a:lstStyle>
          <a:p>
            <a:endParaRPr lang="en-GB"/>
          </a:p>
        </p:txBody>
      </p:sp>
      <p:sp>
        <p:nvSpPr>
          <p:cNvPr id="3" name="Date Placeholder 2"/>
          <p:cNvSpPr>
            <a:spLocks noGrp="1"/>
          </p:cNvSpPr>
          <p:nvPr>
            <p:ph type="dt" idx="1"/>
          </p:nvPr>
        </p:nvSpPr>
        <p:spPr>
          <a:xfrm>
            <a:off x="3815374" y="0"/>
            <a:ext cx="2918831" cy="495030"/>
          </a:xfrm>
          <a:prstGeom prst="rect">
            <a:avLst/>
          </a:prstGeom>
        </p:spPr>
        <p:txBody>
          <a:bodyPr vert="horz" lIns="91763" tIns="45882" rIns="91763" bIns="45882" rtlCol="0"/>
          <a:lstStyle>
            <a:lvl1pPr algn="r">
              <a:defRPr sz="1200"/>
            </a:lvl1pPr>
          </a:lstStyle>
          <a:p>
            <a:fld id="{B8D1A916-5D81-4AA5-A001-5BC8985DD98C}" type="datetimeFigureOut">
              <a:rPr lang="en-GB" smtClean="0"/>
              <a:t>30/11/2016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763" tIns="45882" rIns="91763" bIns="45882" rtlCol="0" anchor="ctr"/>
          <a:lstStyle/>
          <a:p>
            <a:endParaRPr lang="en-GB"/>
          </a:p>
        </p:txBody>
      </p:sp>
      <p:sp>
        <p:nvSpPr>
          <p:cNvPr id="5" name="Notes Placeholder 4"/>
          <p:cNvSpPr>
            <a:spLocks noGrp="1"/>
          </p:cNvSpPr>
          <p:nvPr>
            <p:ph type="body" sz="quarter" idx="3"/>
          </p:nvPr>
        </p:nvSpPr>
        <p:spPr>
          <a:xfrm>
            <a:off x="673577" y="4748164"/>
            <a:ext cx="5388610" cy="3884860"/>
          </a:xfrm>
          <a:prstGeom prst="rect">
            <a:avLst/>
          </a:prstGeom>
        </p:spPr>
        <p:txBody>
          <a:bodyPr vert="horz" lIns="91763" tIns="45882" rIns="91763" bIns="458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9"/>
          </a:xfrm>
          <a:prstGeom prst="rect">
            <a:avLst/>
          </a:prstGeom>
        </p:spPr>
        <p:txBody>
          <a:bodyPr vert="horz" lIns="91763" tIns="45882" rIns="91763" bIns="45882"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6"/>
            <a:ext cx="2918831" cy="495029"/>
          </a:xfrm>
          <a:prstGeom prst="rect">
            <a:avLst/>
          </a:prstGeom>
        </p:spPr>
        <p:txBody>
          <a:bodyPr vert="horz" lIns="91763" tIns="45882" rIns="91763" bIns="45882" rtlCol="0" anchor="b"/>
          <a:lstStyle>
            <a:lvl1pPr algn="r">
              <a:defRPr sz="1200"/>
            </a:lvl1pPr>
          </a:lstStyle>
          <a:p>
            <a:fld id="{9DBCDDCD-531B-42C1-B981-BF6247CF57A4}" type="slidenum">
              <a:rPr lang="en-GB" smtClean="0"/>
              <a:t>‹#›</a:t>
            </a:fld>
            <a:endParaRPr lang="en-GB"/>
          </a:p>
        </p:txBody>
      </p:sp>
    </p:spTree>
    <p:extLst>
      <p:ext uri="{BB962C8B-B14F-4D97-AF65-F5344CB8AC3E}">
        <p14:creationId xmlns:p14="http://schemas.microsoft.com/office/powerpoint/2010/main" val="270045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st-guatemala.org/pages/recursos.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BCDDCD-531B-42C1-B981-BF6247CF57A4}" type="slidenum">
              <a:rPr lang="en-GB" smtClean="0"/>
              <a:t>1</a:t>
            </a:fld>
            <a:endParaRPr lang="en-GB" dirty="0"/>
          </a:p>
        </p:txBody>
      </p:sp>
    </p:spTree>
    <p:extLst>
      <p:ext uri="{BB962C8B-B14F-4D97-AF65-F5344CB8AC3E}">
        <p14:creationId xmlns:p14="http://schemas.microsoft.com/office/powerpoint/2010/main" val="242225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a:t>
            </a:r>
            <a:r>
              <a:rPr lang="en-GB" dirty="0" err="1" smtClean="0"/>
              <a:t>Fondo</a:t>
            </a:r>
            <a:r>
              <a:rPr lang="en-GB" dirty="0" smtClean="0"/>
              <a:t> Vial environmental disaster example??  </a:t>
            </a:r>
            <a:r>
              <a:rPr lang="en-GB" dirty="0" err="1" smtClean="0"/>
              <a:t>Ruta</a:t>
            </a:r>
            <a:r>
              <a:rPr lang="en-GB" dirty="0" smtClean="0"/>
              <a:t> 22</a:t>
            </a:r>
            <a:r>
              <a:rPr lang="en-GB" baseline="0" dirty="0" smtClean="0"/>
              <a:t> (</a:t>
            </a:r>
            <a:r>
              <a:rPr lang="en-GB" i="1" dirty="0" err="1" smtClean="0"/>
              <a:t>Siguatepeque</a:t>
            </a:r>
            <a:r>
              <a:rPr lang="en-GB" i="1" dirty="0" smtClean="0"/>
              <a:t>-Jesus de </a:t>
            </a:r>
            <a:r>
              <a:rPr lang="en-GB" i="1" dirty="0" err="1" smtClean="0"/>
              <a:t>Otoro</a:t>
            </a:r>
            <a:r>
              <a:rPr lang="en-GB" i="1" dirty="0" smtClean="0"/>
              <a:t>-La Esperanza)</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smtClean="0">
                <a:solidFill>
                  <a:schemeClr val="tx1"/>
                </a:solidFill>
                <a:effectLst/>
                <a:latin typeface="+mn-lt"/>
                <a:ea typeface="+mn-ea"/>
                <a:cs typeface="+mn-cs"/>
              </a:rPr>
              <a:t>Basically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were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heating</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asphalt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onsite</a:t>
            </a:r>
            <a:r>
              <a:rPr lang="es-ES_tradnl" sz="1200" kern="1200" dirty="0" smtClean="0">
                <a:solidFill>
                  <a:schemeClr val="tx1"/>
                </a:solidFill>
                <a:effectLst/>
                <a:latin typeface="+mn-lt"/>
                <a:ea typeface="+mn-ea"/>
                <a:cs typeface="+mn-cs"/>
              </a:rPr>
              <a:t>, and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methods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used</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were</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primitive</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causing</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significant</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emission</a:t>
            </a:r>
            <a:r>
              <a:rPr lang="es-ES_tradnl" sz="1200" kern="1200" baseline="0" dirty="0" smtClean="0">
                <a:solidFill>
                  <a:schemeClr val="tx1"/>
                </a:solidFill>
                <a:effectLst/>
                <a:latin typeface="+mn-lt"/>
                <a:ea typeface="+mn-ea"/>
                <a:cs typeface="+mn-cs"/>
              </a:rPr>
              <a:t> of fumes.</a:t>
            </a: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effectLst/>
                <a:latin typeface="+mn-lt"/>
                <a:ea typeface="+mn-ea"/>
                <a:cs typeface="+mn-cs"/>
              </a:rPr>
              <a:t>What is Asphalt?</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effectLst/>
                <a:latin typeface="+mn-lt"/>
                <a:ea typeface="+mn-ea"/>
                <a:cs typeface="+mn-cs"/>
              </a:rPr>
              <a:t>Asphalt is used for paving roads, parking lots and roofing. It consists of gravel, sand, and stone that is bound together by a cement-like substance derived from crude oil. The ingredients used to make asphalt are mixed under high temperatures and kept heated until the asphalt is applied to a surface. Asphalt fumes are generated during the heating of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smtClean="0">
                <a:solidFill>
                  <a:schemeClr val="tx1"/>
                </a:solidFill>
                <a:effectLst/>
                <a:latin typeface="+mn-lt"/>
                <a:ea typeface="+mn-ea"/>
                <a:cs typeface="+mn-cs"/>
              </a:rPr>
              <a:t>Emissions</a:t>
            </a:r>
            <a:r>
              <a:rPr lang="es-ES_tradnl" sz="1200" kern="1200" dirty="0" smtClean="0">
                <a:solidFill>
                  <a:schemeClr val="tx1"/>
                </a:solidFill>
                <a:effectLst/>
                <a:latin typeface="+mn-lt"/>
                <a:ea typeface="+mn-ea"/>
                <a:cs typeface="+mn-cs"/>
              </a:rPr>
              <a:t> of fumes </a:t>
            </a:r>
            <a:r>
              <a:rPr lang="es-ES_tradnl" sz="1200" kern="1200" dirty="0" err="1" smtClean="0">
                <a:solidFill>
                  <a:schemeClr val="tx1"/>
                </a:solidFill>
                <a:effectLst/>
                <a:latin typeface="+mn-lt"/>
                <a:ea typeface="+mn-ea"/>
                <a:cs typeface="+mn-cs"/>
              </a:rPr>
              <a:t>from</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asphalt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production</a:t>
            </a:r>
            <a:r>
              <a:rPr lang="es-ES_tradnl" sz="1200" kern="1200" baseline="0" dirty="0" smtClean="0">
                <a:solidFill>
                  <a:schemeClr val="tx1"/>
                </a:solidFill>
                <a:effectLst/>
                <a:latin typeface="+mn-lt"/>
                <a:ea typeface="+mn-ea"/>
                <a:cs typeface="+mn-cs"/>
              </a:rPr>
              <a:t> (inc. </a:t>
            </a:r>
            <a:r>
              <a:rPr lang="es-ES_tradnl" sz="1200" kern="1200" baseline="0" dirty="0" err="1" smtClean="0">
                <a:solidFill>
                  <a:schemeClr val="tx1"/>
                </a:solidFill>
                <a:effectLst/>
                <a:latin typeface="+mn-lt"/>
                <a:ea typeface="+mn-ea"/>
                <a:cs typeface="+mn-cs"/>
              </a:rPr>
              <a:t>Scarifying</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with</a:t>
            </a:r>
            <a:r>
              <a:rPr lang="es-ES_tradnl" sz="1200" kern="1200" baseline="0" dirty="0" smtClean="0">
                <a:solidFill>
                  <a:schemeClr val="tx1"/>
                </a:solidFill>
                <a:effectLst/>
                <a:latin typeface="+mn-lt"/>
                <a:ea typeface="+mn-ea"/>
                <a:cs typeface="+mn-cs"/>
              </a:rPr>
              <a:t> open </a:t>
            </a:r>
            <a:r>
              <a:rPr lang="es-ES_tradnl" sz="1200" kern="1200" baseline="0" dirty="0" err="1" smtClean="0">
                <a:solidFill>
                  <a:schemeClr val="tx1"/>
                </a:solidFill>
                <a:effectLst/>
                <a:latin typeface="+mn-lt"/>
                <a:ea typeface="+mn-ea"/>
                <a:cs typeface="+mn-cs"/>
              </a:rPr>
              <a:t>flames</a:t>
            </a:r>
            <a:r>
              <a:rPr lang="es-ES_tradnl"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tx1"/>
                </a:solidFill>
                <a:effectLst/>
                <a:latin typeface="+mn-lt"/>
                <a:ea typeface="+mn-ea"/>
                <a:cs typeface="+mn-cs"/>
              </a:rPr>
              <a:t>(</a:t>
            </a:r>
            <a:r>
              <a:rPr lang="en-MY" sz="1200" kern="1200" baseline="0" dirty="0" smtClean="0">
                <a:solidFill>
                  <a:schemeClr val="tx1"/>
                </a:solidFill>
                <a:effectLst/>
                <a:latin typeface="+mn-lt"/>
                <a:ea typeface="+mn-ea"/>
                <a:cs typeface="+mn-cs"/>
              </a:rPr>
              <a:t>Pavement and asphalt scarifying is the process of breaking up the surface of the pavement.)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smtClean="0">
                <a:solidFill>
                  <a:schemeClr val="tx1"/>
                </a:solidFill>
                <a:effectLst/>
                <a:latin typeface="+mn-lt"/>
                <a:ea typeface="+mn-ea"/>
                <a:cs typeface="+mn-cs"/>
              </a:rPr>
              <a:t>http://asphalt.org/downloads/2008-Pavt-Environment-GJAK.pdf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kern="1200" dirty="0" smtClean="0">
              <a:solidFill>
                <a:schemeClr val="tx1"/>
              </a:solidFill>
              <a:effectLst/>
              <a:latin typeface="+mn-lt"/>
              <a:ea typeface="+mn-ea"/>
              <a:cs typeface="+mn-cs"/>
            </a:endParaRPr>
          </a:p>
          <a:p>
            <a:endParaRPr lang="en-GB" dirty="0" smtClean="0"/>
          </a:p>
          <a:p>
            <a:endParaRPr lang="en-MY" dirty="0" smtClean="0"/>
          </a:p>
          <a:p>
            <a:endParaRPr lang="en-MY" dirty="0"/>
          </a:p>
        </p:txBody>
      </p:sp>
      <p:sp>
        <p:nvSpPr>
          <p:cNvPr id="4" name="Slide Number Placeholder 3"/>
          <p:cNvSpPr>
            <a:spLocks noGrp="1"/>
          </p:cNvSpPr>
          <p:nvPr>
            <p:ph type="sldNum" sz="quarter" idx="10"/>
          </p:nvPr>
        </p:nvSpPr>
        <p:spPr/>
        <p:txBody>
          <a:bodyPr/>
          <a:lstStyle/>
          <a:p>
            <a:fld id="{9DBCDDCD-531B-42C1-B981-BF6247CF57A4}" type="slidenum">
              <a:rPr lang="en-GB" smtClean="0"/>
              <a:t>11</a:t>
            </a:fld>
            <a:endParaRPr lang="en-GB"/>
          </a:p>
        </p:txBody>
      </p:sp>
    </p:spTree>
    <p:extLst>
      <p:ext uri="{BB962C8B-B14F-4D97-AF65-F5344CB8AC3E}">
        <p14:creationId xmlns:p14="http://schemas.microsoft.com/office/powerpoint/2010/main" val="324620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a:t>
            </a:r>
            <a:r>
              <a:rPr lang="en-GB" baseline="0" dirty="0" smtClean="0"/>
              <a:t> some examples of impacts (beyond transparency)</a:t>
            </a:r>
          </a:p>
          <a:p>
            <a:r>
              <a:rPr lang="en-GB" baseline="0" dirty="0" smtClean="0"/>
              <a:t>How is CoST changing things on the ground?</a:t>
            </a:r>
          </a:p>
          <a:p>
            <a:endParaRPr lang="en-GB" baseline="0" dirty="0" smtClean="0"/>
          </a:p>
        </p:txBody>
      </p:sp>
      <p:sp>
        <p:nvSpPr>
          <p:cNvPr id="4" name="Slide Number Placeholder 3"/>
          <p:cNvSpPr>
            <a:spLocks noGrp="1"/>
          </p:cNvSpPr>
          <p:nvPr>
            <p:ph type="sldNum" sz="quarter" idx="10"/>
          </p:nvPr>
        </p:nvSpPr>
        <p:spPr/>
        <p:txBody>
          <a:bodyPr/>
          <a:lstStyle/>
          <a:p>
            <a:fld id="{9DBCDDCD-531B-42C1-B981-BF6247CF57A4}" type="slidenum">
              <a:rPr lang="en-GB" smtClean="0"/>
              <a:t>12</a:t>
            </a:fld>
            <a:endParaRPr lang="en-GB"/>
          </a:p>
        </p:txBody>
      </p:sp>
    </p:spTree>
    <p:extLst>
      <p:ext uri="{BB962C8B-B14F-4D97-AF65-F5344CB8AC3E}">
        <p14:creationId xmlns:p14="http://schemas.microsoft.com/office/powerpoint/2010/main" val="235943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Guatemala </a:t>
            </a:r>
          </a:p>
          <a:p>
            <a:r>
              <a:rPr lang="en-GB" sz="1200" b="1" i="0" kern="1200" dirty="0" smtClean="0">
                <a:solidFill>
                  <a:schemeClr val="tx1"/>
                </a:solidFill>
                <a:effectLst/>
                <a:latin typeface="+mn-lt"/>
                <a:ea typeface="+mn-ea"/>
                <a:cs typeface="+mn-cs"/>
              </a:rPr>
              <a:t>Restrictions</a:t>
            </a:r>
            <a:r>
              <a:rPr lang="en-GB" sz="1200" b="1" i="0" kern="1200" baseline="0" dirty="0" smtClean="0">
                <a:solidFill>
                  <a:schemeClr val="tx1"/>
                </a:solidFill>
                <a:effectLst/>
                <a:latin typeface="+mn-lt"/>
                <a:ea typeface="+mn-ea"/>
                <a:cs typeface="+mn-cs"/>
              </a:rPr>
              <a:t> on </a:t>
            </a:r>
            <a:r>
              <a:rPr lang="en-GB" sz="1200" b="1" i="0" kern="1200" dirty="0" smtClean="0">
                <a:solidFill>
                  <a:schemeClr val="tx1"/>
                </a:solidFill>
                <a:effectLst/>
                <a:latin typeface="+mn-lt"/>
                <a:ea typeface="+mn-ea"/>
                <a:cs typeface="+mn-cs"/>
              </a:rPr>
              <a:t>NGOs </a:t>
            </a:r>
            <a:r>
              <a:rPr lang="en-MY" sz="1200" b="1" kern="1200" dirty="0" smtClean="0">
                <a:solidFill>
                  <a:schemeClr val="tx1"/>
                </a:solidFill>
                <a:effectLst/>
                <a:latin typeface="+mn-lt"/>
                <a:ea typeface="+mn-ea"/>
                <a:cs typeface="+mn-cs"/>
              </a:rPr>
              <a:t>Art. 33 </a:t>
            </a:r>
            <a:r>
              <a:rPr lang="en-MY" sz="1200" b="1" kern="1200" dirty="0" err="1" smtClean="0">
                <a:solidFill>
                  <a:schemeClr val="tx1"/>
                </a:solidFill>
                <a:effectLst/>
                <a:latin typeface="+mn-lt"/>
                <a:ea typeface="+mn-ea"/>
                <a:cs typeface="+mn-cs"/>
              </a:rPr>
              <a:t>Bis</a:t>
            </a:r>
            <a:r>
              <a:rPr lang="en-MY" sz="1200" b="1" kern="1200" dirty="0" smtClean="0">
                <a:solidFill>
                  <a:schemeClr val="tx1"/>
                </a:solidFill>
                <a:effectLst/>
                <a:latin typeface="+mn-lt"/>
                <a:ea typeface="+mn-ea"/>
                <a:cs typeface="+mn-cs"/>
              </a:rPr>
              <a:t>, Decree 101-97, Organic Budget Law</a:t>
            </a:r>
            <a:endParaRPr lang="en-GB" sz="1200" b="1" i="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The 2</a:t>
            </a:r>
            <a:r>
              <a:rPr lang="en-MY" sz="1200" kern="1200" baseline="30000" dirty="0" smtClean="0">
                <a:solidFill>
                  <a:schemeClr val="tx1"/>
                </a:solidFill>
                <a:effectLst/>
                <a:latin typeface="+mn-lt"/>
                <a:ea typeface="+mn-ea"/>
                <a:cs typeface="+mn-cs"/>
              </a:rPr>
              <a:t>nd</a:t>
            </a:r>
            <a:r>
              <a:rPr lang="en-MY" sz="1200" kern="1200" dirty="0" smtClean="0">
                <a:solidFill>
                  <a:schemeClr val="tx1"/>
                </a:solidFill>
                <a:effectLst/>
                <a:latin typeface="+mn-lt"/>
                <a:ea typeface="+mn-ea"/>
                <a:cs typeface="+mn-cs"/>
              </a:rPr>
              <a:t> and 3</a:t>
            </a:r>
            <a:r>
              <a:rPr lang="en-MY" sz="1200" kern="1200" baseline="30000" dirty="0" smtClean="0">
                <a:solidFill>
                  <a:schemeClr val="tx1"/>
                </a:solidFill>
                <a:effectLst/>
                <a:latin typeface="+mn-lt"/>
                <a:ea typeface="+mn-ea"/>
                <a:cs typeface="+mn-cs"/>
              </a:rPr>
              <a:t>rd</a:t>
            </a:r>
            <a:r>
              <a:rPr lang="en-MY" sz="1200" kern="1200" dirty="0" smtClean="0">
                <a:solidFill>
                  <a:schemeClr val="tx1"/>
                </a:solidFill>
                <a:effectLst/>
                <a:latin typeface="+mn-lt"/>
                <a:ea typeface="+mn-ea"/>
                <a:cs typeface="+mn-cs"/>
              </a:rPr>
              <a:t> Assurance Reports (December 2011 and April 2013) highlighted that ‘fake’ NGOs were being awarded construction contracts – which they had no capacity to build/implement.  (These </a:t>
            </a:r>
            <a:r>
              <a:rPr lang="en-GB" sz="1200" kern="1200" dirty="0" smtClean="0">
                <a:solidFill>
                  <a:schemeClr val="tx1"/>
                </a:solidFill>
                <a:effectLst/>
                <a:latin typeface="+mn-lt"/>
                <a:ea typeface="+mn-ea"/>
                <a:cs typeface="+mn-cs"/>
              </a:rPr>
              <a:t>NGOs were established as a means of by-passing procurement regulations to siphon off funding intended for public infrastructure projects).</a:t>
            </a:r>
            <a:endParaRPr lang="en-MY" sz="120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As a result of the Assurance Reports, the MSG engaged in a series talks/negotiations with the Vice President’s Office – which resulted in the Vice President’s Office issuing a regulation prohibiting NGOs from wining construction contracts in 2013.  Congress has now ratified the regulation which gives it even more strength.</a:t>
            </a:r>
          </a:p>
          <a:p>
            <a:endParaRPr lang="en-GB" sz="1200" i="1" kern="1200" dirty="0" smtClean="0">
              <a:solidFill>
                <a:schemeClr val="tx1"/>
              </a:solidFill>
              <a:effectLst/>
              <a:latin typeface="+mn-lt"/>
              <a:ea typeface="+mn-ea"/>
              <a:cs typeface="+mn-cs"/>
            </a:endParaRPr>
          </a:p>
          <a:p>
            <a:r>
              <a:rPr lang="en-MY" sz="1200" b="1" kern="1200" dirty="0" smtClean="0">
                <a:solidFill>
                  <a:schemeClr val="tx1"/>
                </a:solidFill>
                <a:effectLst/>
                <a:latin typeface="+mn-lt"/>
                <a:ea typeface="+mn-ea"/>
                <a:cs typeface="+mn-cs"/>
              </a:rPr>
              <a:t>The Guatemalan laws to prevent contracts from being awarded prior to funds being secured are:</a:t>
            </a:r>
            <a:endParaRPr lang="en-MY" sz="1200" kern="1200" dirty="0" smtClean="0">
              <a:solidFill>
                <a:schemeClr val="tx1"/>
              </a:solidFill>
              <a:effectLst/>
              <a:latin typeface="+mn-lt"/>
              <a:ea typeface="+mn-ea"/>
              <a:cs typeface="+mn-cs"/>
            </a:endParaRPr>
          </a:p>
          <a:p>
            <a:r>
              <a:rPr lang="en-MY" sz="1200" b="1" kern="1200" dirty="0" smtClean="0">
                <a:solidFill>
                  <a:schemeClr val="tx1"/>
                </a:solidFill>
                <a:effectLst/>
                <a:latin typeface="+mn-lt"/>
                <a:ea typeface="+mn-ea"/>
                <a:cs typeface="+mn-cs"/>
              </a:rPr>
              <a:t>1.</a:t>
            </a:r>
            <a:r>
              <a:rPr lang="en-MY" sz="1200" kern="1200" dirty="0" smtClean="0">
                <a:solidFill>
                  <a:schemeClr val="tx1"/>
                </a:solidFill>
                <a:effectLst/>
                <a:latin typeface="+mn-lt"/>
                <a:ea typeface="+mn-ea"/>
                <a:cs typeface="+mn-cs"/>
              </a:rPr>
              <a:t>   </a:t>
            </a:r>
            <a:r>
              <a:rPr lang="en-MY" sz="1200" b="1" kern="1200" dirty="0" smtClean="0">
                <a:solidFill>
                  <a:schemeClr val="tx1"/>
                </a:solidFill>
                <a:effectLst/>
                <a:latin typeface="+mn-lt"/>
                <a:ea typeface="+mn-ea"/>
                <a:cs typeface="+mn-cs"/>
              </a:rPr>
              <a:t>Amendments to the Organic Budget Law- Decree 09-2014  Art. 1</a:t>
            </a:r>
            <a:endParaRPr lang="en-MY" sz="1200" kern="1200" dirty="0" smtClean="0">
              <a:solidFill>
                <a:schemeClr val="tx1"/>
              </a:solidFill>
              <a:effectLst/>
              <a:latin typeface="+mn-lt"/>
              <a:ea typeface="+mn-ea"/>
              <a:cs typeface="+mn-cs"/>
            </a:endParaRPr>
          </a:p>
          <a:p>
            <a:r>
              <a:rPr lang="en-MY" sz="1200" b="1" kern="1200" dirty="0" smtClean="0">
                <a:solidFill>
                  <a:schemeClr val="tx1"/>
                </a:solidFill>
                <a:effectLst/>
                <a:latin typeface="+mn-lt"/>
                <a:ea typeface="+mn-ea"/>
                <a:cs typeface="+mn-cs"/>
              </a:rPr>
              <a:t>2.</a:t>
            </a:r>
            <a:r>
              <a:rPr lang="en-MY" sz="1200" kern="1200" dirty="0" smtClean="0">
                <a:solidFill>
                  <a:schemeClr val="tx1"/>
                </a:solidFill>
                <a:effectLst/>
                <a:latin typeface="+mn-lt"/>
                <a:ea typeface="+mn-ea"/>
                <a:cs typeface="+mn-cs"/>
              </a:rPr>
              <a:t>   </a:t>
            </a:r>
            <a:r>
              <a:rPr lang="en-MY" sz="1200" b="1" kern="1200" dirty="0" smtClean="0">
                <a:solidFill>
                  <a:schemeClr val="tx1"/>
                </a:solidFill>
                <a:effectLst/>
                <a:latin typeface="+mn-lt"/>
                <a:ea typeface="+mn-ea"/>
                <a:cs typeface="+mn-cs"/>
              </a:rPr>
              <a:t>Regulations of the Organic Budget Law-</a:t>
            </a:r>
            <a:r>
              <a:rPr lang="en-MY" sz="1200" kern="1200" dirty="0" smtClean="0">
                <a:solidFill>
                  <a:schemeClr val="tx1"/>
                </a:solidFill>
                <a:effectLst/>
                <a:latin typeface="+mn-lt"/>
                <a:ea typeface="+mn-ea"/>
                <a:cs typeface="+mn-cs"/>
              </a:rPr>
              <a:t> </a:t>
            </a:r>
            <a:r>
              <a:rPr lang="en-MY" sz="1200" b="1" kern="1200" dirty="0" smtClean="0">
                <a:solidFill>
                  <a:schemeClr val="tx1"/>
                </a:solidFill>
                <a:effectLst/>
                <a:latin typeface="+mn-lt"/>
                <a:ea typeface="+mn-ea"/>
                <a:cs typeface="+mn-cs"/>
              </a:rPr>
              <a:t>Government Agreement 540-2013 Art. 29.</a:t>
            </a:r>
            <a:endParaRPr lang="en-MY"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CoST Guatemala assurance reports</a:t>
            </a:r>
            <a:r>
              <a:rPr lang="en-GB" sz="1200" kern="1200" dirty="0" smtClean="0">
                <a:solidFill>
                  <a:schemeClr val="tx1"/>
                </a:solidFill>
                <a:effectLst/>
                <a:latin typeface="+mn-lt"/>
                <a:ea typeface="+mn-ea"/>
                <a:cs typeface="+mn-cs"/>
              </a:rPr>
              <a:t> have identified numerous projects where the budget was not in place prior to awarding the construction contract which leads to delays and increased expenditure. Following recommendations from the Assurance Team and MSG to the Vice Presidency, an amendment was passed in 2013 requiring all Procuring Entities to ensure that sufficient budget is in place before contracting firms. </a:t>
            </a:r>
            <a:endParaRPr lang="en-GB" sz="1200" i="1" kern="1200" dirty="0" smtClean="0">
              <a:solidFill>
                <a:schemeClr val="tx1"/>
              </a:solidFill>
              <a:effectLst/>
              <a:latin typeface="+mn-lt"/>
              <a:ea typeface="+mn-ea"/>
              <a:cs typeface="+mn-cs"/>
            </a:endParaRP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General Directorate of Roads and Highways applied CoST to 30% of their projects</a:t>
            </a:r>
            <a:r>
              <a:rPr lang="en-GB" sz="1200" i="1" kern="1200" baseline="0" dirty="0" smtClean="0">
                <a:solidFill>
                  <a:schemeClr val="tx1"/>
                </a:solidFill>
                <a:effectLst/>
                <a:latin typeface="+mn-lt"/>
                <a:ea typeface="+mn-ea"/>
                <a:cs typeface="+mn-cs"/>
              </a:rPr>
              <a:t> in 2014.  These projects were more likely to be completed on time and within budget (compared to other projects where CoST was not applied).</a:t>
            </a:r>
          </a:p>
          <a:p>
            <a:endParaRPr lang="en-GB" sz="1200" i="1" kern="1200" baseline="0" dirty="0" smtClean="0">
              <a:solidFill>
                <a:schemeClr val="tx1"/>
              </a:solidFill>
              <a:effectLst/>
              <a:latin typeface="+mn-lt"/>
              <a:ea typeface="+mn-ea"/>
              <a:cs typeface="+mn-cs"/>
            </a:endParaRPr>
          </a:p>
          <a:p>
            <a:r>
              <a:rPr lang="en-GB" sz="1200" i="1" kern="1200" baseline="0" dirty="0" smtClean="0">
                <a:solidFill>
                  <a:schemeClr val="tx1"/>
                </a:solidFill>
                <a:effectLst/>
                <a:latin typeface="+mn-lt"/>
                <a:ea typeface="+mn-ea"/>
                <a:cs typeface="+mn-cs"/>
              </a:rPr>
              <a:t>CPI</a:t>
            </a:r>
          </a:p>
          <a:p>
            <a:r>
              <a:rPr lang="en-GB" sz="1200" i="0" kern="1200" baseline="0" dirty="0" smtClean="0">
                <a:solidFill>
                  <a:schemeClr val="tx1"/>
                </a:solidFill>
                <a:effectLst/>
                <a:latin typeface="+mn-lt"/>
                <a:ea typeface="+mn-ea"/>
                <a:cs typeface="+mn-cs"/>
              </a:rPr>
              <a:t>Honduras Ranking improves from 126 to 112/168</a:t>
            </a:r>
            <a:endParaRPr lang="en-MY" i="0" dirty="0"/>
          </a:p>
        </p:txBody>
      </p:sp>
      <p:sp>
        <p:nvSpPr>
          <p:cNvPr id="4" name="Slide Number Placeholder 3"/>
          <p:cNvSpPr>
            <a:spLocks noGrp="1"/>
          </p:cNvSpPr>
          <p:nvPr>
            <p:ph type="sldNum" sz="quarter" idx="10"/>
          </p:nvPr>
        </p:nvSpPr>
        <p:spPr/>
        <p:txBody>
          <a:bodyPr/>
          <a:lstStyle/>
          <a:p>
            <a:fld id="{9DBCDDCD-531B-42C1-B981-BF6247CF57A4}" type="slidenum">
              <a:rPr lang="en-GB" smtClean="0"/>
              <a:t>13</a:t>
            </a:fld>
            <a:endParaRPr lang="en-GB"/>
          </a:p>
        </p:txBody>
      </p:sp>
    </p:spTree>
    <p:extLst>
      <p:ext uri="{BB962C8B-B14F-4D97-AF65-F5344CB8AC3E}">
        <p14:creationId xmlns:p14="http://schemas.microsoft.com/office/powerpoint/2010/main" val="7483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BCDDCD-531B-42C1-B981-BF6247CF57A4}" type="slidenum">
              <a:rPr lang="en-GB" smtClean="0"/>
              <a:t>14</a:t>
            </a:fld>
            <a:endParaRPr lang="en-GB"/>
          </a:p>
        </p:txBody>
      </p:sp>
    </p:spTree>
    <p:extLst>
      <p:ext uri="{BB962C8B-B14F-4D97-AF65-F5344CB8AC3E}">
        <p14:creationId xmlns:p14="http://schemas.microsoft.com/office/powerpoint/2010/main" val="161335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628">
              <a:defRPr/>
            </a:pPr>
            <a:r>
              <a:rPr lang="en-GB" dirty="0" smtClean="0"/>
              <a:t>Provide some context.</a:t>
            </a:r>
          </a:p>
          <a:p>
            <a:pPr marL="0" indent="12700"/>
            <a:r>
              <a:rPr lang="en-GB" sz="1200" b="1" i="1" dirty="0" smtClean="0">
                <a:solidFill>
                  <a:srgbClr val="C00000"/>
                </a:solidFill>
              </a:rPr>
              <a:t>“</a:t>
            </a:r>
            <a:r>
              <a:rPr lang="en-GB" sz="1200" b="1" dirty="0" smtClean="0">
                <a:solidFill>
                  <a:srgbClr val="C00000"/>
                </a:solidFill>
              </a:rPr>
              <a:t>Infrastructure matters”</a:t>
            </a:r>
          </a:p>
          <a:p>
            <a:pPr marL="355600" indent="12700"/>
            <a:r>
              <a:rPr lang="en-GB" sz="1400" dirty="0" smtClean="0"/>
              <a:t>I</a:t>
            </a:r>
            <a:r>
              <a:rPr lang="en-GB" sz="1200" dirty="0" smtClean="0"/>
              <a:t>nfrastructure </a:t>
            </a:r>
            <a:r>
              <a:rPr lang="en-GB" sz="1200" b="1" dirty="0" smtClean="0"/>
              <a:t>directly or indirectly affects people’s lives </a:t>
            </a:r>
            <a:r>
              <a:rPr lang="en-GB" sz="1200" dirty="0" smtClean="0"/>
              <a:t>and is </a:t>
            </a:r>
            <a:r>
              <a:rPr lang="en-GB" sz="1200" b="1" dirty="0" smtClean="0"/>
              <a:t>vital for growth, productivity and achieving development goals</a:t>
            </a:r>
            <a:r>
              <a:rPr lang="en-GB" sz="1200" dirty="0" smtClean="0"/>
              <a:t> such as poverty reduction, improved health and lower mortality rates, access to education, markets etc.  </a:t>
            </a:r>
          </a:p>
          <a:p>
            <a:pPr defTabSz="917628">
              <a:defRPr/>
            </a:pPr>
            <a:endParaRPr lang="en-GB" dirty="0" smtClean="0"/>
          </a:p>
          <a:p>
            <a:pPr defTabSz="917628">
              <a:defRPr/>
            </a:pPr>
            <a:r>
              <a:rPr lang="en-GB" dirty="0" smtClean="0"/>
              <a:t>What is happening globally and in </a:t>
            </a:r>
            <a:r>
              <a:rPr lang="en-GB" dirty="0" err="1" smtClean="0"/>
              <a:t>LatAm</a:t>
            </a:r>
            <a:r>
              <a:rPr lang="en-GB" dirty="0" smtClean="0"/>
              <a:t>?</a:t>
            </a:r>
          </a:p>
          <a:p>
            <a:pPr defTabSz="917628">
              <a:defRPr/>
            </a:pPr>
            <a:endParaRPr lang="en-GB" dirty="0" smtClean="0"/>
          </a:p>
          <a:p>
            <a:pPr defTabSz="917628">
              <a:defRPr/>
            </a:pPr>
            <a:r>
              <a:rPr lang="en-GB" dirty="0" smtClean="0"/>
              <a:t>Global </a:t>
            </a:r>
            <a:r>
              <a:rPr lang="en-GB" dirty="0"/>
              <a:t>construction likely to grow by almost 100% from $7.2 trillion in 2010 to $15 trillion by 2025</a:t>
            </a:r>
          </a:p>
          <a:p>
            <a:pPr marL="172055" indent="-172055">
              <a:spcBef>
                <a:spcPts val="602"/>
              </a:spcBef>
              <a:spcAft>
                <a:spcPts val="602"/>
              </a:spcAft>
              <a:buClr>
                <a:srgbClr val="C00000"/>
              </a:buClr>
              <a:buFont typeface="Arial" pitchFamily="34" charset="0"/>
              <a:buChar char="•"/>
            </a:pPr>
            <a:r>
              <a:rPr lang="en-GB" dirty="0"/>
              <a:t>Estimates of losses through corruption range between 10 - 30 %</a:t>
            </a:r>
          </a:p>
          <a:p>
            <a:pPr marL="172055" indent="-172055">
              <a:spcBef>
                <a:spcPts val="602"/>
              </a:spcBef>
              <a:spcAft>
                <a:spcPts val="602"/>
              </a:spcAft>
              <a:buClr>
                <a:srgbClr val="C00000"/>
              </a:buClr>
              <a:buFont typeface="Arial" pitchFamily="34" charset="0"/>
              <a:buChar char="•"/>
            </a:pPr>
            <a:r>
              <a:rPr lang="en-GB" dirty="0"/>
              <a:t>This means the potential savings through reducing corruption, mismanagement and inefficiency could be upwards of $5 trillion annually.</a:t>
            </a:r>
          </a:p>
          <a:p>
            <a:pPr defTabSz="917628">
              <a:defRPr/>
            </a:pPr>
            <a:endParaRPr lang="en-GB" dirty="0"/>
          </a:p>
          <a:p>
            <a:pPr defTabSz="917628">
              <a:defRPr/>
            </a:pPr>
            <a:r>
              <a:rPr lang="en-GB" dirty="0"/>
              <a:t>In Latin America, $1.5 trillion in infrastructure investment is expected over the next decade (IDB2014</a:t>
            </a:r>
            <a:r>
              <a:rPr lang="en-GB" dirty="0" smtClean="0"/>
              <a:t>).</a:t>
            </a:r>
          </a:p>
          <a:p>
            <a:pPr marL="0" marR="0" lvl="0" indent="0" algn="l" defTabSz="917628" rtl="0" eaLnBrk="1" fontAlgn="auto" latinLnBrk="0" hangingPunct="1">
              <a:lnSpc>
                <a:spcPct val="100000"/>
              </a:lnSpc>
              <a:spcBef>
                <a:spcPts val="0"/>
              </a:spcBef>
              <a:spcAft>
                <a:spcPts val="0"/>
              </a:spcAft>
              <a:buClrTx/>
              <a:buSzTx/>
              <a:buFontTx/>
              <a:buNone/>
              <a:tabLst/>
              <a:defRPr/>
            </a:pPr>
            <a:r>
              <a:rPr lang="en-US" dirty="0" smtClean="0"/>
              <a:t>Source: http://www.iadb.org/en/news/news-releases/2014-09-03/infrastructure-opportunities-in-latin-america,10897.html</a:t>
            </a:r>
          </a:p>
          <a:p>
            <a:pPr defTabSz="917628">
              <a:defRPr/>
            </a:pPr>
            <a:endParaRPr lang="en-GB" dirty="0" smtClean="0"/>
          </a:p>
          <a:p>
            <a:pPr marL="0" marR="0" indent="0" algn="l" defTabSz="917628" rtl="0" eaLnBrk="1" fontAlgn="auto" latinLnBrk="0" hangingPunct="1">
              <a:lnSpc>
                <a:spcPct val="100000"/>
              </a:lnSpc>
              <a:spcBef>
                <a:spcPts val="0"/>
              </a:spcBef>
              <a:spcAft>
                <a:spcPts val="0"/>
              </a:spcAft>
              <a:buClrTx/>
              <a:buSzTx/>
              <a:buFontTx/>
              <a:buNone/>
              <a:tabLst/>
              <a:defRPr/>
            </a:pPr>
            <a:r>
              <a:rPr lang="en-GB" dirty="0" smtClean="0"/>
              <a:t>In Panama, $20bn by 2016, another $20bn by 2019 </a:t>
            </a:r>
            <a:r>
              <a:rPr lang="en-GB" sz="1200" dirty="0" smtClean="0">
                <a:latin typeface="Arial" panose="020B0604020202020204" pitchFamily="34" charset="0"/>
                <a:cs typeface="Arial" panose="020B0604020202020204" pitchFamily="34" charset="0"/>
              </a:rPr>
              <a:t>(that means $40 billion will be invested by 2019).  </a:t>
            </a:r>
          </a:p>
          <a:p>
            <a:pPr defTabSz="917628">
              <a:defRPr/>
            </a:pPr>
            <a:endParaRPr lang="en-GB" dirty="0"/>
          </a:p>
          <a:p>
            <a:pPr defTabSz="917628">
              <a:defRPr/>
            </a:pPr>
            <a:r>
              <a:rPr lang="en-GB" dirty="0"/>
              <a:t>In Panama, US5.5bn has already been invested in the Canal expansion.  In January 2016, the Panama Canal Authority stipulated that more than USD 800 million will be invested (to meet increased canal demand) from the final months of 2016  (http://www.focus-economics.com/countries/panama</a:t>
            </a:r>
            <a:r>
              <a:rPr lang="en-GB" dirty="0" smtClean="0"/>
              <a:t>)</a:t>
            </a:r>
          </a:p>
          <a:p>
            <a:pPr defTabSz="917628">
              <a:defRPr/>
            </a:pPr>
            <a:endParaRPr lang="en-GB" dirty="0" smtClean="0"/>
          </a:p>
          <a:p>
            <a:r>
              <a:rPr lang="en-GB" b="1" u="sng" dirty="0" smtClean="0"/>
              <a:t>CPI</a:t>
            </a:r>
          </a:p>
          <a:p>
            <a:pPr>
              <a:buClr>
                <a:srgbClr val="C00000"/>
              </a:buClr>
            </a:pPr>
            <a:r>
              <a:rPr lang="en-GB" sz="1200" b="1" dirty="0" smtClean="0">
                <a:solidFill>
                  <a:srgbClr val="C00000"/>
                </a:solidFill>
                <a:latin typeface="Arial" panose="020B0604020202020204" pitchFamily="34" charset="0"/>
                <a:cs typeface="Arial" panose="020B0604020202020204" pitchFamily="34" charset="0"/>
              </a:rPr>
              <a:t>Almost ALL Latin American countries rank in the bottom half of CPI</a:t>
            </a:r>
          </a:p>
          <a:p>
            <a:pPr>
              <a:buClr>
                <a:srgbClr val="C00000"/>
              </a:buClr>
            </a:pPr>
            <a:r>
              <a:rPr lang="en-GB" sz="1200" b="0" dirty="0" smtClean="0">
                <a:solidFill>
                  <a:srgbClr val="C00000"/>
                </a:solidFill>
                <a:latin typeface="Arial" panose="020B0604020202020204" pitchFamily="34" charset="0"/>
                <a:cs typeface="Arial" panose="020B0604020202020204" pitchFamily="34" charset="0"/>
              </a:rPr>
              <a:t>- Only countries in the top half</a:t>
            </a:r>
            <a:r>
              <a:rPr lang="en-GB" sz="1200" b="0" baseline="0" dirty="0" smtClean="0">
                <a:solidFill>
                  <a:srgbClr val="C00000"/>
                </a:solidFill>
                <a:latin typeface="Arial" panose="020B0604020202020204" pitchFamily="34" charset="0"/>
                <a:cs typeface="Arial" panose="020B0604020202020204" pitchFamily="34" charset="0"/>
              </a:rPr>
              <a:t> are: Chile, Uruguay, Costa Rica, Cuba, Brazil, Panama are in the top half</a:t>
            </a:r>
            <a:endParaRPr lang="en-GB" sz="1200" b="0" dirty="0" smtClean="0">
              <a:solidFill>
                <a:srgbClr val="C00000"/>
              </a:solidFill>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Ø"/>
            </a:pPr>
            <a:r>
              <a:rPr lang="en-GB" sz="1200" b="1" dirty="0" smtClean="0">
                <a:solidFill>
                  <a:srgbClr val="C00000"/>
                </a:solidFill>
                <a:latin typeface="Arial" panose="020B0604020202020204" pitchFamily="34" charset="0"/>
                <a:cs typeface="Arial" panose="020B0604020202020204" pitchFamily="34" charset="0"/>
              </a:rPr>
              <a:t>Central American Countries are some of the worst performers</a:t>
            </a:r>
            <a:endParaRPr lang="en-MY" sz="1200" b="1" dirty="0" smtClean="0">
              <a:solidFill>
                <a:srgbClr val="C00000"/>
              </a:solidFill>
              <a:latin typeface="Arial" panose="020B0604020202020204" pitchFamily="34" charset="0"/>
              <a:cs typeface="Arial" panose="020B0604020202020204" pitchFamily="34" charset="0"/>
            </a:endParaRPr>
          </a:p>
          <a:p>
            <a:endParaRPr lang="en-MY" dirty="0" smtClean="0"/>
          </a:p>
          <a:p>
            <a:pPr defTabSz="917628">
              <a:defRPr/>
            </a:pPr>
            <a:endParaRPr lang="en-GB" dirty="0"/>
          </a:p>
          <a:p>
            <a:pPr defTabSz="917628">
              <a:defRPr/>
            </a:pPr>
            <a:endParaRPr lang="en-GB" dirty="0" smtClean="0"/>
          </a:p>
          <a:p>
            <a:pPr indent="12745"/>
            <a:endParaRPr lang="en-GB" dirty="0"/>
          </a:p>
        </p:txBody>
      </p:sp>
      <p:sp>
        <p:nvSpPr>
          <p:cNvPr id="4" name="Slide Number Placeholder 3"/>
          <p:cNvSpPr>
            <a:spLocks noGrp="1"/>
          </p:cNvSpPr>
          <p:nvPr>
            <p:ph type="sldNum" sz="quarter" idx="10"/>
          </p:nvPr>
        </p:nvSpPr>
        <p:spPr/>
        <p:txBody>
          <a:bodyPr/>
          <a:lstStyle/>
          <a:p>
            <a:fld id="{9DBCDDCD-531B-42C1-B981-BF6247CF57A4}" type="slidenum">
              <a:rPr lang="en-GB" smtClean="0"/>
              <a:t>2</a:t>
            </a:fld>
            <a:endParaRPr lang="en-GB" dirty="0"/>
          </a:p>
        </p:txBody>
      </p:sp>
    </p:spTree>
    <p:extLst>
      <p:ext uri="{BB962C8B-B14F-4D97-AF65-F5344CB8AC3E}">
        <p14:creationId xmlns:p14="http://schemas.microsoft.com/office/powerpoint/2010/main" val="91711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solidFill>
                  <a:srgbClr val="000000"/>
                </a:solidFill>
              </a:rPr>
              <a:t>Multi-stakeholder</a:t>
            </a:r>
            <a:r>
              <a:rPr lang="en-GB" altLang="en-US" dirty="0" smtClean="0">
                <a:solidFill>
                  <a:srgbClr val="000000"/>
                </a:solidFill>
              </a:rPr>
              <a:t> working brings together the different actors around a common challenge, i</a:t>
            </a:r>
            <a:r>
              <a:rPr lang="en-GB" baseline="0" dirty="0" smtClean="0"/>
              <a:t>mproving the value, efficiency and effectiveness from public infrastructure. </a:t>
            </a:r>
            <a:endParaRPr lang="en-GB" dirty="0" smtClean="0"/>
          </a:p>
          <a:p>
            <a:endParaRPr lang="en-GB" dirty="0" smtClean="0"/>
          </a:p>
          <a:p>
            <a:r>
              <a:rPr lang="en-GB" dirty="0" smtClean="0"/>
              <a:t>The MSG is responsible for providing leadership and setting policy and standards for the CoST programme. </a:t>
            </a:r>
          </a:p>
          <a:p>
            <a:endParaRPr lang="en-GB" dirty="0" smtClean="0"/>
          </a:p>
          <a:p>
            <a:pPr defTabSz="917628">
              <a:defRPr/>
            </a:pPr>
            <a:r>
              <a:rPr lang="en-GB" baseline="0" dirty="0" smtClean="0"/>
              <a:t>The MSG: </a:t>
            </a:r>
          </a:p>
          <a:p>
            <a:pPr marL="172055" indent="-172055" defTabSz="917628">
              <a:buFont typeface="Arial" panose="020B0604020202020204" pitchFamily="34" charset="0"/>
              <a:buChar char="•"/>
              <a:defRPr/>
            </a:pPr>
            <a:r>
              <a:rPr lang="en-GB" dirty="0" smtClean="0">
                <a:latin typeface="Arial" panose="020B0604020202020204" pitchFamily="34" charset="0"/>
                <a:cs typeface="Arial" panose="020B0604020202020204" pitchFamily="34" charset="0"/>
              </a:rPr>
              <a:t>Enables country </a:t>
            </a:r>
            <a:r>
              <a:rPr lang="en-GB" b="1" dirty="0" smtClean="0">
                <a:latin typeface="Arial" panose="020B0604020202020204" pitchFamily="34" charset="0"/>
                <a:cs typeface="Arial" panose="020B0604020202020204" pitchFamily="34" charset="0"/>
              </a:rPr>
              <a:t>ownership</a:t>
            </a:r>
            <a:r>
              <a:rPr lang="en-GB" dirty="0" smtClean="0">
                <a:latin typeface="Arial" panose="020B0604020202020204" pitchFamily="34" charset="0"/>
                <a:cs typeface="Arial" panose="020B0604020202020204" pitchFamily="34" charset="0"/>
              </a:rPr>
              <a:t> and leadership, setting standards for the national programme</a:t>
            </a:r>
          </a:p>
          <a:p>
            <a:pPr marL="172055" indent="-172055" defTabSz="917628">
              <a:buFont typeface="Arial" panose="020B0604020202020204" pitchFamily="34" charset="0"/>
              <a:buChar char="•"/>
              <a:defRPr/>
            </a:pPr>
            <a:r>
              <a:rPr lang="en-GB" dirty="0" smtClean="0">
                <a:latin typeface="Arial" panose="020B0604020202020204" pitchFamily="34" charset="0"/>
                <a:cs typeface="Arial" panose="020B0604020202020204" pitchFamily="34" charset="0"/>
              </a:rPr>
              <a:t>Offers a shared and neutral space for </a:t>
            </a:r>
            <a:r>
              <a:rPr lang="en-GB" b="1" dirty="0" smtClean="0">
                <a:latin typeface="Arial" panose="020B0604020202020204" pitchFamily="34" charset="0"/>
                <a:cs typeface="Arial" panose="020B0604020202020204" pitchFamily="34" charset="0"/>
              </a:rPr>
              <a:t>dialogue</a:t>
            </a:r>
          </a:p>
          <a:p>
            <a:pPr marL="172055" indent="-172055" defTabSz="917628">
              <a:buFont typeface="Arial" panose="020B0604020202020204" pitchFamily="34" charset="0"/>
              <a:buChar char="•"/>
              <a:defRPr/>
            </a:pPr>
            <a:r>
              <a:rPr lang="en-GB" dirty="0" smtClean="0">
                <a:latin typeface="Arial" panose="020B0604020202020204" pitchFamily="34" charset="0"/>
                <a:cs typeface="Arial" panose="020B0604020202020204" pitchFamily="34" charset="0"/>
              </a:rPr>
              <a:t>Provides legitimacy, building </a:t>
            </a:r>
            <a:r>
              <a:rPr lang="en-GB" b="1" dirty="0" smtClean="0">
                <a:latin typeface="Arial" panose="020B0604020202020204" pitchFamily="34" charset="0"/>
                <a:cs typeface="Arial" panose="020B0604020202020204" pitchFamily="34" charset="0"/>
              </a:rPr>
              <a:t>trust</a:t>
            </a:r>
            <a:r>
              <a:rPr lang="en-GB" dirty="0" smtClean="0">
                <a:latin typeface="Arial" panose="020B0604020202020204" pitchFamily="34" charset="0"/>
                <a:cs typeface="Arial" panose="020B0604020202020204" pitchFamily="34" charset="0"/>
              </a:rPr>
              <a:t> and </a:t>
            </a:r>
            <a:r>
              <a:rPr lang="en-GB" b="1" dirty="0" smtClean="0">
                <a:latin typeface="Arial" panose="020B0604020202020204" pitchFamily="34" charset="0"/>
                <a:cs typeface="Arial" panose="020B0604020202020204" pitchFamily="34" charset="0"/>
              </a:rPr>
              <a:t>social capital</a:t>
            </a:r>
          </a:p>
          <a:p>
            <a:pPr marL="172055" indent="-172055" defTabSz="917628">
              <a:buFont typeface="Arial" panose="020B0604020202020204" pitchFamily="34" charset="0"/>
              <a:buChar char="•"/>
              <a:defRPr/>
            </a:pPr>
            <a:endParaRPr lang="en-GB" b="1" dirty="0" smtClean="0">
              <a:latin typeface="Arial" panose="020B0604020202020204" pitchFamily="34" charset="0"/>
              <a:cs typeface="Arial" panose="020B0604020202020204" pitchFamily="34" charset="0"/>
            </a:endParaRPr>
          </a:p>
          <a:p>
            <a:pPr marL="172055" indent="-172055" defTabSz="917628">
              <a:buFont typeface="Arial" panose="020B0604020202020204" pitchFamily="34" charset="0"/>
              <a:buChar char="•"/>
              <a:defRPr/>
            </a:pP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DBCDDCD-531B-42C1-B981-BF6247CF57A4}" type="slidenum">
              <a:rPr lang="en-GB" smtClean="0"/>
              <a:t>3</a:t>
            </a:fld>
            <a:endParaRPr lang="en-GB"/>
          </a:p>
        </p:txBody>
      </p:sp>
    </p:spTree>
    <p:extLst>
      <p:ext uri="{BB962C8B-B14F-4D97-AF65-F5344CB8AC3E}">
        <p14:creationId xmlns:p14="http://schemas.microsoft.com/office/powerpoint/2010/main" val="363597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multi-stakeholder initiative to promote the disclosure of information on public investment in infrastructure.</a:t>
            </a:r>
            <a:r>
              <a:rPr lang="en-GB" baseline="0" dirty="0" smtClean="0"/>
              <a:t> This helps to inform and empower citizens and enables them to hold decision-makers to account</a:t>
            </a:r>
          </a:p>
          <a:p>
            <a:endParaRPr lang="en-GB" baseline="0" dirty="0" smtClean="0"/>
          </a:p>
          <a:p>
            <a:r>
              <a:rPr lang="en-GB" baseline="0" dirty="0" smtClean="0"/>
              <a:t>Informed citizens and responsive public institutions combine to reduce mismanagement and inefficiency and create a business environment in which corruption is less likely to occur</a:t>
            </a:r>
          </a:p>
          <a:p>
            <a:endParaRPr lang="en-GB" baseline="0" dirty="0" smtClean="0"/>
          </a:p>
          <a:p>
            <a:r>
              <a:rPr lang="en-GB" baseline="0" dirty="0" smtClean="0"/>
              <a:t>Ultimate impact of these changes is better value for money and better quality infrastructure and services. </a:t>
            </a:r>
            <a:endParaRPr lang="en-GB" dirty="0"/>
          </a:p>
        </p:txBody>
      </p:sp>
      <p:sp>
        <p:nvSpPr>
          <p:cNvPr id="4" name="Slide Number Placeholder 3"/>
          <p:cNvSpPr>
            <a:spLocks noGrp="1"/>
          </p:cNvSpPr>
          <p:nvPr>
            <p:ph type="sldNum" sz="quarter" idx="10"/>
          </p:nvPr>
        </p:nvSpPr>
        <p:spPr/>
        <p:txBody>
          <a:bodyPr/>
          <a:lstStyle/>
          <a:p>
            <a:fld id="{9DBCDDCD-531B-42C1-B981-BF6247CF57A4}" type="slidenum">
              <a:rPr lang="en-GB" smtClean="0"/>
              <a:t>4</a:t>
            </a:fld>
            <a:endParaRPr lang="en-GB" dirty="0"/>
          </a:p>
        </p:txBody>
      </p:sp>
    </p:spTree>
    <p:extLst>
      <p:ext uri="{BB962C8B-B14F-4D97-AF65-F5344CB8AC3E}">
        <p14:creationId xmlns:p14="http://schemas.microsoft.com/office/powerpoint/2010/main" val="111009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628">
              <a:defRPr/>
            </a:pPr>
            <a:r>
              <a:rPr lang="en-GB" dirty="0">
                <a:cs typeface="Arial" charset="0"/>
              </a:rPr>
              <a:t>Based on the lessons of the three year pilot with 8 countries from 2008-2011, CoST launched in October 2012 and now has 15 member countries:</a:t>
            </a:r>
          </a:p>
          <a:p>
            <a:pPr marL="172055" indent="-172055" defTabSz="917628">
              <a:buFont typeface="Arial" panose="020B0604020202020204" pitchFamily="34" charset="0"/>
              <a:buChar char="•"/>
              <a:defRPr/>
            </a:pPr>
            <a:r>
              <a:rPr lang="en-GB" dirty="0">
                <a:cs typeface="Arial" charset="0"/>
              </a:rPr>
              <a:t>From pilot – </a:t>
            </a:r>
            <a:r>
              <a:rPr lang="en-GB" dirty="0">
                <a:solidFill>
                  <a:prstClr val="black"/>
                </a:solidFill>
                <a:latin typeface="Arial" panose="020B0604020202020204" pitchFamily="34" charset="0"/>
                <a:cs typeface="Arial" panose="020B0604020202020204" pitchFamily="34" charset="0"/>
              </a:rPr>
              <a:t>Ethiopia, Guatemala, Malawi, Philippines, Tanzania, United Kingdom, Vietnam &amp; Zambia</a:t>
            </a:r>
          </a:p>
          <a:p>
            <a:pPr marL="172055" indent="-172055" defTabSz="917628">
              <a:buFont typeface="Arial" panose="020B0604020202020204" pitchFamily="34" charset="0"/>
              <a:buChar char="•"/>
              <a:defRPr/>
            </a:pPr>
            <a:r>
              <a:rPr lang="en-GB" dirty="0">
                <a:cs typeface="Arial" charset="0"/>
              </a:rPr>
              <a:t>Since 2012 – </a:t>
            </a:r>
            <a:r>
              <a:rPr lang="en-GB" dirty="0">
                <a:solidFill>
                  <a:prstClr val="black"/>
                </a:solidFill>
                <a:latin typeface="Arial" panose="020B0604020202020204" pitchFamily="34" charset="0"/>
                <a:cs typeface="Arial" panose="020B0604020202020204" pitchFamily="34" charset="0"/>
              </a:rPr>
              <a:t>Afghanistan, Botswana, El Salvador, Honduras, Thailand, Uganda &amp; Ukraine</a:t>
            </a:r>
            <a:endParaRPr lang="en-GB" dirty="0">
              <a:cs typeface="Arial" charset="0"/>
            </a:endParaRPr>
          </a:p>
          <a:p>
            <a:pPr defTabSz="917628">
              <a:defRPr/>
            </a:pPr>
            <a:endParaRPr lang="en-GB" dirty="0" smtClean="0"/>
          </a:p>
          <a:p>
            <a:pPr defTabSz="917628">
              <a:defRPr/>
            </a:pPr>
            <a:r>
              <a:rPr lang="en-GB" dirty="0">
                <a:cs typeface="Arial" charset="0"/>
              </a:rPr>
              <a:t>Additional </a:t>
            </a:r>
            <a:r>
              <a:rPr lang="en-GB" b="1" dirty="0">
                <a:cs typeface="Arial" charset="0"/>
              </a:rPr>
              <a:t>governments </a:t>
            </a:r>
            <a:r>
              <a:rPr lang="en-GB" dirty="0">
                <a:cs typeface="Arial" charset="0"/>
              </a:rPr>
              <a:t>have registered their interest and commenced the application process.</a:t>
            </a:r>
          </a:p>
          <a:p>
            <a:pPr>
              <a:spcBef>
                <a:spcPts val="602"/>
              </a:spcBef>
              <a:spcAft>
                <a:spcPts val="602"/>
              </a:spcAft>
              <a:buClr>
                <a:schemeClr val="accent1"/>
              </a:buClr>
            </a:pPr>
            <a:endParaRPr lang="en-GB" altLang="en-US" dirty="0">
              <a:latin typeface="Tahoma" panose="020B0604030504040204" pitchFamily="34" charset="0"/>
              <a:ea typeface="Tahoma" panose="020B0604030504040204" pitchFamily="34" charset="0"/>
              <a:cs typeface="Tahoma" panose="020B0604030504040204" pitchFamily="34" charset="0"/>
            </a:endParaRPr>
          </a:p>
          <a:p>
            <a:pPr>
              <a:spcBef>
                <a:spcPts val="602"/>
              </a:spcBef>
              <a:spcAft>
                <a:spcPts val="602"/>
              </a:spcAft>
              <a:buClr>
                <a:schemeClr val="accent1"/>
              </a:buClr>
            </a:pPr>
            <a:r>
              <a:rPr lang="en-GB" altLang="en-US" dirty="0">
                <a:latin typeface="Tahoma" panose="020B0604030504040204" pitchFamily="34" charset="0"/>
                <a:ea typeface="Tahoma" panose="020B0604030504040204" pitchFamily="34" charset="0"/>
                <a:cs typeface="Tahoma" panose="020B0604030504040204" pitchFamily="34" charset="0"/>
              </a:rPr>
              <a:t>At the </a:t>
            </a:r>
            <a:r>
              <a:rPr lang="en-GB" altLang="en-US" b="1" dirty="0">
                <a:latin typeface="Tahoma" panose="020B0604030504040204" pitchFamily="34" charset="0"/>
                <a:ea typeface="Tahoma" panose="020B0604030504040204" pitchFamily="34" charset="0"/>
                <a:cs typeface="Tahoma" panose="020B0604030504040204" pitchFamily="34" charset="0"/>
              </a:rPr>
              <a:t>international level</a:t>
            </a:r>
            <a:r>
              <a:rPr lang="en-GB" altLang="en-US" dirty="0">
                <a:latin typeface="Tahoma" panose="020B0604030504040204" pitchFamily="34" charset="0"/>
                <a:ea typeface="Tahoma" panose="020B0604030504040204" pitchFamily="34" charset="0"/>
                <a:cs typeface="Tahoma" panose="020B0604030504040204" pitchFamily="34" charset="0"/>
              </a:rPr>
              <a:t>, CoST provides a set of principles and guidance on increasing transparency and accountability in public infrastructure. It supports country operations through guidance, technical support and the exchange of knowledge and experience. </a:t>
            </a:r>
          </a:p>
          <a:p>
            <a:pPr>
              <a:spcBef>
                <a:spcPts val="602"/>
              </a:spcBef>
              <a:spcAft>
                <a:spcPts val="602"/>
              </a:spcAft>
              <a:buClr>
                <a:schemeClr val="accent1"/>
              </a:buClr>
            </a:pPr>
            <a:endParaRPr lang="en-GB" altLang="en-US" dirty="0">
              <a:latin typeface="Tahoma" panose="020B0604030504040204" pitchFamily="34" charset="0"/>
              <a:ea typeface="Tahoma" panose="020B0604030504040204" pitchFamily="34" charset="0"/>
              <a:cs typeface="Tahoma" panose="020B0604030504040204" pitchFamily="34" charset="0"/>
            </a:endParaRPr>
          </a:p>
          <a:p>
            <a:pPr>
              <a:spcBef>
                <a:spcPts val="602"/>
              </a:spcBef>
              <a:spcAft>
                <a:spcPts val="602"/>
              </a:spcAft>
              <a:buClr>
                <a:schemeClr val="accent1"/>
              </a:buClr>
            </a:pPr>
            <a:r>
              <a:rPr lang="en-GB" altLang="en-US" dirty="0">
                <a:latin typeface="Tahoma" panose="020B0604030504040204" pitchFamily="34" charset="0"/>
                <a:ea typeface="Tahoma" panose="020B0604030504040204" pitchFamily="34" charset="0"/>
                <a:cs typeface="Tahoma" panose="020B0604030504040204" pitchFamily="34" charset="0"/>
              </a:rPr>
              <a:t>At the </a:t>
            </a:r>
            <a:r>
              <a:rPr lang="en-GB" altLang="en-US" b="1" dirty="0">
                <a:latin typeface="Tahoma" panose="020B0604030504040204" pitchFamily="34" charset="0"/>
                <a:ea typeface="Tahoma" panose="020B0604030504040204" pitchFamily="34" charset="0"/>
                <a:cs typeface="Tahoma" panose="020B0604030504040204" pitchFamily="34" charset="0"/>
              </a:rPr>
              <a:t>country level</a:t>
            </a:r>
            <a:r>
              <a:rPr lang="en-GB" altLang="en-US" dirty="0">
                <a:latin typeface="Tahoma" panose="020B0604030504040204" pitchFamily="34" charset="0"/>
                <a:ea typeface="Tahoma" panose="020B0604030504040204" pitchFamily="34" charset="0"/>
                <a:cs typeface="Tahoma" panose="020B0604030504040204" pitchFamily="34" charset="0"/>
              </a:rPr>
              <a:t>, the operation of CoST reflects local conditions and preferences. National programmes are locally led and managed, adapting and applying the core features according to the local legal, institutional and sector environment. </a:t>
            </a:r>
          </a:p>
        </p:txBody>
      </p:sp>
      <p:sp>
        <p:nvSpPr>
          <p:cNvPr id="4" name="Slide Number Placeholder 3"/>
          <p:cNvSpPr>
            <a:spLocks noGrp="1"/>
          </p:cNvSpPr>
          <p:nvPr>
            <p:ph type="sldNum" sz="quarter" idx="10"/>
          </p:nvPr>
        </p:nvSpPr>
        <p:spPr/>
        <p:txBody>
          <a:bodyPr/>
          <a:lstStyle/>
          <a:p>
            <a:fld id="{9DBCDDCD-531B-42C1-B981-BF6247CF57A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6492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a:t>
            </a:r>
            <a:r>
              <a:rPr lang="en-GB" baseline="0" dirty="0" smtClean="0"/>
              <a:t> some emerging trends/lessons?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CoST Country profiles are changing – upward</a:t>
            </a:r>
            <a:r>
              <a:rPr lang="en-GB" baseline="0" dirty="0" smtClean="0"/>
              <a:t> trend in the income levels/economy of new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Chile is OECD.  Costa Rica is on the OECD ascension track.  </a:t>
            </a:r>
            <a:endParaRPr lang="en-GB" dirty="0" smtClean="0"/>
          </a:p>
          <a:p>
            <a:endParaRPr lang="en-GB" baseline="0" dirty="0" smtClean="0"/>
          </a:p>
          <a:p>
            <a:endParaRPr lang="en-GB" baseline="0" dirty="0" smtClean="0"/>
          </a:p>
          <a:p>
            <a:r>
              <a:rPr lang="en-MY" baseline="0" dirty="0" smtClean="0"/>
              <a:t>United Nations’ Economic Commission for Latin America and the Caribbean (UNEC) recent study:</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MY" dirty="0" smtClean="0"/>
              <a:t>Infrastructure spending gap = actual spend (UNEC) </a:t>
            </a:r>
          </a:p>
          <a:p>
            <a:pPr marL="0" marR="0" indent="0" algn="l" defTabSz="914400" rtl="0" eaLnBrk="1" fontAlgn="auto" latinLnBrk="0" hangingPunct="1">
              <a:lnSpc>
                <a:spcPct val="100000"/>
              </a:lnSpc>
              <a:spcBef>
                <a:spcPts val="0"/>
              </a:spcBef>
              <a:spcAft>
                <a:spcPts val="0"/>
              </a:spcAft>
              <a:buClrTx/>
              <a:buSzTx/>
              <a:buFontTx/>
              <a:buNone/>
              <a:tabLst/>
              <a:defRPr/>
            </a:pPr>
            <a:r>
              <a:rPr lang="en-MY" dirty="0" smtClean="0">
                <a:effectLst/>
              </a:rPr>
              <a:t>-</a:t>
            </a:r>
            <a:r>
              <a:rPr lang="en-MY" baseline="0" dirty="0" smtClean="0">
                <a:effectLst/>
              </a:rPr>
              <a:t> </a:t>
            </a:r>
            <a:r>
              <a:rPr lang="en-MY" dirty="0" smtClean="0">
                <a:effectLst/>
              </a:rPr>
              <a:t>This means that spending would have to be doubled in order to satisfy the demand</a:t>
            </a:r>
            <a:r>
              <a:rPr lang="en-MY" baseline="0" dirty="0" smtClean="0">
                <a:effectLst/>
              </a:rPr>
              <a:t> for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rPr>
              <a:t>- </a:t>
            </a:r>
            <a:r>
              <a:rPr lang="en-MY" baseline="0" dirty="0" smtClean="0">
                <a:effectLst/>
              </a:rPr>
              <a:t>S</a:t>
            </a:r>
            <a:r>
              <a:rPr lang="en-MY" dirty="0" smtClean="0"/>
              <a:t>o there is a need to do things more efficiently; </a:t>
            </a:r>
            <a:r>
              <a:rPr lang="en-GB" baseline="0" dirty="0" smtClean="0">
                <a:effectLst/>
              </a:rPr>
              <a:t>Countries are increasingly aware that they must maximise the efficiency of scarce resources to meet increasing demand.  They need better value for money.</a:t>
            </a:r>
            <a:endParaRPr lang="en-MY" dirty="0" smtClean="0">
              <a:effectLst/>
            </a:endParaRPr>
          </a:p>
          <a:p>
            <a:endParaRPr lang="en-GB" baseline="0" dirty="0" smtClean="0"/>
          </a:p>
          <a:p>
            <a:r>
              <a:rPr lang="en-GB" baseline="0" dirty="0" smtClean="0"/>
              <a:t>Next step SEA PF.  Thailand/Malaysia/Indonesia/Vietnam.  Should I add a slide to show their economic status?  And/or importance to CoST/region?</a:t>
            </a:r>
            <a:endParaRPr lang="en-MY" dirty="0"/>
          </a:p>
        </p:txBody>
      </p:sp>
      <p:sp>
        <p:nvSpPr>
          <p:cNvPr id="4" name="Slide Number Placeholder 3"/>
          <p:cNvSpPr>
            <a:spLocks noGrp="1"/>
          </p:cNvSpPr>
          <p:nvPr>
            <p:ph type="sldNum" sz="quarter" idx="10"/>
          </p:nvPr>
        </p:nvSpPr>
        <p:spPr/>
        <p:txBody>
          <a:bodyPr/>
          <a:lstStyle/>
          <a:p>
            <a:fld id="{9DBCDDCD-531B-42C1-B981-BF6247CF57A4}" type="slidenum">
              <a:rPr lang="en-GB" smtClean="0"/>
              <a:t>6</a:t>
            </a:fld>
            <a:endParaRPr lang="en-GB"/>
          </a:p>
        </p:txBody>
      </p:sp>
    </p:spTree>
    <p:extLst>
      <p:ext uri="{BB962C8B-B14F-4D97-AF65-F5344CB8AC3E}">
        <p14:creationId xmlns:p14="http://schemas.microsoft.com/office/powerpoint/2010/main" val="318312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Pre-CoST compliance % –</a:t>
            </a:r>
            <a:r>
              <a:rPr lang="en-US" baseline="0" dirty="0" smtClean="0"/>
              <a:t> show % compliance with pre-CoST data points</a:t>
            </a:r>
          </a:p>
          <a:p>
            <a:r>
              <a:rPr lang="en-US" baseline="0" dirty="0" smtClean="0"/>
              <a:t>CoST compliance % - show % compliance of an increased # of data points.  If only pre-CoST data points were measured, compliance rate is likely to increase. </a:t>
            </a:r>
          </a:p>
          <a:p>
            <a:r>
              <a:rPr lang="en-US" baseline="0" dirty="0" smtClean="0"/>
              <a:t>Also for countries disclosing CoST IDS+, the % compliance will also increase if only IDS data points measured.</a:t>
            </a:r>
          </a:p>
          <a:p>
            <a:endParaRPr lang="en-MY" dirty="0"/>
          </a:p>
        </p:txBody>
      </p:sp>
      <p:sp>
        <p:nvSpPr>
          <p:cNvPr id="4" name="Slide Number Placeholder 3"/>
          <p:cNvSpPr>
            <a:spLocks noGrp="1"/>
          </p:cNvSpPr>
          <p:nvPr>
            <p:ph type="sldNum" sz="quarter" idx="10"/>
          </p:nvPr>
        </p:nvSpPr>
        <p:spPr/>
        <p:txBody>
          <a:bodyPr/>
          <a:lstStyle/>
          <a:p>
            <a:fld id="{9DBCDDCD-531B-42C1-B981-BF6247CF57A4}" type="slidenum">
              <a:rPr lang="en-GB" smtClean="0"/>
              <a:t>7</a:t>
            </a:fld>
            <a:endParaRPr lang="en-GB"/>
          </a:p>
        </p:txBody>
      </p:sp>
    </p:spTree>
    <p:extLst>
      <p:ext uri="{BB962C8B-B14F-4D97-AF65-F5344CB8AC3E}">
        <p14:creationId xmlns:p14="http://schemas.microsoft.com/office/powerpoint/2010/main" val="191387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good data?</a:t>
            </a:r>
          </a:p>
          <a:p>
            <a:r>
              <a:rPr lang="en-US" dirty="0" smtClean="0"/>
              <a:t>Accurate</a:t>
            </a:r>
          </a:p>
          <a:p>
            <a:r>
              <a:rPr lang="en-US" dirty="0" smtClean="0"/>
              <a:t>Complete </a:t>
            </a:r>
          </a:p>
          <a:p>
            <a:r>
              <a:rPr lang="en-US" dirty="0" smtClean="0"/>
              <a:t>Relevant</a:t>
            </a:r>
          </a:p>
          <a:p>
            <a:r>
              <a:rPr lang="en-US" dirty="0" smtClean="0"/>
              <a:t>Timely  </a:t>
            </a:r>
          </a:p>
          <a:p>
            <a:r>
              <a:rPr lang="en-US" dirty="0" smtClean="0"/>
              <a:t>Reliable (and comparable.  Using stable and consistent data collection methods means you can track real changes/progress</a:t>
            </a:r>
            <a:r>
              <a:rPr lang="en-US" baseline="0" dirty="0" smtClean="0"/>
              <a:t> on projects instead of variations in data collection methods)</a:t>
            </a:r>
            <a:endParaRPr lang="en-US" dirty="0" smtClean="0"/>
          </a:p>
          <a:p>
            <a:r>
              <a:rPr lang="en-US" dirty="0" smtClean="0"/>
              <a:t>Valid (should measure what</a:t>
            </a:r>
            <a:r>
              <a:rPr lang="en-US" baseline="0" dirty="0" smtClean="0"/>
              <a:t> it is intended to measure)</a:t>
            </a:r>
            <a:endParaRPr lang="en-US" dirty="0" smtClean="0"/>
          </a:p>
          <a:p>
            <a:endParaRPr lang="en-US" dirty="0" smtClean="0"/>
          </a:p>
          <a:p>
            <a:r>
              <a:rPr lang="en-GB" sz="1200" b="1" dirty="0" smtClean="0"/>
              <a:t>Needs Analysis :</a:t>
            </a:r>
            <a:endParaRPr lang="en-GB" sz="1200" dirty="0" smtClean="0"/>
          </a:p>
          <a:p>
            <a:r>
              <a:rPr lang="en-GB" sz="1200" dirty="0" smtClean="0"/>
              <a:t>Main challenges affecting disclosure:</a:t>
            </a:r>
          </a:p>
          <a:p>
            <a:r>
              <a:rPr lang="en-GB" sz="1200" dirty="0" smtClean="0"/>
              <a:t>(in order of priority)</a:t>
            </a:r>
          </a:p>
          <a:p>
            <a:pPr marL="342900" indent="-342900">
              <a:buAutoNum type="arabicPeriod"/>
            </a:pPr>
            <a:r>
              <a:rPr lang="en-GB" sz="1200" dirty="0" smtClean="0"/>
              <a:t>Accessibility: data is captured but not easily retrieved</a:t>
            </a:r>
          </a:p>
          <a:p>
            <a:pPr marL="342900" indent="-342900">
              <a:buFont typeface="Arial" charset="0"/>
              <a:buAutoNum type="arabicPeriod"/>
            </a:pPr>
            <a:r>
              <a:rPr lang="en-GB" sz="1200" dirty="0" smtClean="0"/>
              <a:t>Technology: inadequate systems for disclosure</a:t>
            </a:r>
          </a:p>
          <a:p>
            <a:pPr marL="342900" indent="-342900">
              <a:buAutoNum type="arabicPeriod"/>
            </a:pPr>
            <a:r>
              <a:rPr lang="en-GB" sz="1200" dirty="0" smtClean="0"/>
              <a:t>Resources: Lack of finances/personnel to disclose</a:t>
            </a:r>
          </a:p>
          <a:p>
            <a:pPr marL="342900" indent="-342900">
              <a:buFont typeface="Arial" charset="0"/>
              <a:buAutoNum type="arabicPeriod"/>
            </a:pPr>
            <a:r>
              <a:rPr lang="en-GB" sz="1200" dirty="0" smtClean="0"/>
              <a:t>Data capture: data is not being collected or stored</a:t>
            </a:r>
          </a:p>
          <a:p>
            <a:endParaRPr lang="en-US" dirty="0" smtClean="0"/>
          </a:p>
          <a:p>
            <a:r>
              <a:rPr lang="en-US" dirty="0" smtClean="0"/>
              <a:t>Scale: 3,000+ projects from 800+ PEs disclosed on </a:t>
            </a:r>
            <a:r>
              <a:rPr lang="en-US" dirty="0" err="1" smtClean="0"/>
              <a:t>Guatecompras</a:t>
            </a:r>
            <a:r>
              <a:rPr lang="en-US" dirty="0" smtClean="0"/>
              <a:t> </a:t>
            </a:r>
          </a:p>
          <a:p>
            <a:r>
              <a:rPr lang="en-US" dirty="0" smtClean="0"/>
              <a:t>145+ projects disclosed on SISOCS (since Dec 2014)</a:t>
            </a:r>
          </a:p>
          <a:p>
            <a:endParaRPr lang="en-GB" dirty="0" smtClean="0"/>
          </a:p>
          <a:p>
            <a:pPr marL="0" indent="0">
              <a:buNone/>
            </a:pPr>
            <a:r>
              <a:rPr lang="en-GB" b="1" dirty="0" smtClean="0"/>
              <a:t>Capacity Building</a:t>
            </a:r>
          </a:p>
          <a:p>
            <a:pPr marL="0" indent="0">
              <a:buNone/>
            </a:pPr>
            <a:r>
              <a:rPr lang="en-GB" dirty="0" smtClean="0"/>
              <a:t>Government</a:t>
            </a:r>
          </a:p>
          <a:p>
            <a:r>
              <a:rPr lang="en-GB" sz="1200" dirty="0" smtClean="0"/>
              <a:t>&gt;250 government</a:t>
            </a:r>
          </a:p>
          <a:p>
            <a:pPr marL="0" indent="0">
              <a:buNone/>
            </a:pPr>
            <a:r>
              <a:rPr lang="en-GB" sz="1200" dirty="0" smtClean="0"/>
              <a:t>officials trained in 12 months  </a:t>
            </a:r>
          </a:p>
          <a:p>
            <a:pPr marL="0" indent="0">
              <a:buNone/>
            </a:pPr>
            <a:endParaRPr lang="en-GB" sz="1200" dirty="0" smtClean="0"/>
          </a:p>
          <a:p>
            <a:pPr marL="0" indent="0">
              <a:buNone/>
            </a:pPr>
            <a:r>
              <a:rPr lang="en-GB" dirty="0" smtClean="0"/>
              <a:t>Citizens</a:t>
            </a:r>
          </a:p>
          <a:p>
            <a:r>
              <a:rPr lang="en-GB" sz="1200" dirty="0" smtClean="0"/>
              <a:t>&gt;500 citizens trained in 12 months</a:t>
            </a:r>
          </a:p>
          <a:p>
            <a:r>
              <a:rPr lang="en-GB" sz="1200" dirty="0" smtClean="0"/>
              <a:t>&gt;100 MoUs signed with grassroots organisations/citizen commissions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CBA5F7E-2D00-4B8C-813F-1A595CE01D7E}" type="slidenum">
              <a:rPr lang="en-GB" smtClean="0"/>
              <a:t>8</a:t>
            </a:fld>
            <a:endParaRPr lang="en-GB" dirty="0"/>
          </a:p>
        </p:txBody>
      </p:sp>
    </p:spTree>
    <p:extLst>
      <p:ext uri="{BB962C8B-B14F-4D97-AF65-F5344CB8AC3E}">
        <p14:creationId xmlns:p14="http://schemas.microsoft.com/office/powerpoint/2010/main" val="293173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penetration rate: percentage of the total population that uses the Internet</a:t>
            </a:r>
          </a:p>
          <a:p>
            <a:endParaRPr lang="en-GB" dirty="0" smtClean="0"/>
          </a:p>
          <a:p>
            <a:r>
              <a:rPr lang="en-GB" sz="1200" kern="1200" dirty="0" smtClean="0">
                <a:solidFill>
                  <a:schemeClr val="tx1"/>
                </a:solidFill>
                <a:effectLst/>
                <a:latin typeface="+mn-lt"/>
                <a:ea typeface="+mn-ea"/>
                <a:cs typeface="+mn-cs"/>
              </a:rPr>
              <a:t>CoST Honduras is working with 175 municipal Citizen Transparency Commissions to support communities in using this information to demand accountability</a:t>
            </a:r>
            <a:endParaRPr lang="en-GB" dirty="0" smtClean="0"/>
          </a:p>
          <a:p>
            <a:endParaRPr lang="en-MY" dirty="0" smtClean="0"/>
          </a:p>
          <a:p>
            <a:endParaRPr lang="en-MY" dirty="0"/>
          </a:p>
        </p:txBody>
      </p:sp>
      <p:sp>
        <p:nvSpPr>
          <p:cNvPr id="4" name="Slide Number Placeholder 3"/>
          <p:cNvSpPr>
            <a:spLocks noGrp="1"/>
          </p:cNvSpPr>
          <p:nvPr>
            <p:ph type="sldNum" sz="quarter" idx="10"/>
          </p:nvPr>
        </p:nvSpPr>
        <p:spPr/>
        <p:txBody>
          <a:bodyPr/>
          <a:lstStyle/>
          <a:p>
            <a:fld id="{9DBCDDCD-531B-42C1-B981-BF6247CF57A4}" type="slidenum">
              <a:rPr lang="en-GB" smtClean="0"/>
              <a:t>9</a:t>
            </a:fld>
            <a:endParaRPr lang="en-GB"/>
          </a:p>
        </p:txBody>
      </p:sp>
    </p:spTree>
    <p:extLst>
      <p:ext uri="{BB962C8B-B14F-4D97-AF65-F5344CB8AC3E}">
        <p14:creationId xmlns:p14="http://schemas.microsoft.com/office/powerpoint/2010/main" val="27643662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2.png"/><Relationship Id="rId5" Type="http://schemas.openxmlformats.org/officeDocument/2006/relationships/hyperlink" Target="https://www.google.co.uk/url?sa=i&amp;rct=j&amp;q=&amp;esrc=s&amp;source=images&amp;cd=&amp;cad=rja&amp;uact=8&amp;ved=0CAcQjRxqFQoTCOOWgt_L9sgCFYjJFAodPYkEmw&amp;url=https://en.wikipedia.org/wiki/London_King's_Cross_railway_station&amp;bvm=bv.106379543,d.d24&amp;psig=AFQjCNFLBvDjk2iq8z_bzyw0P9xK8HerZQ&amp;ust=1446720416167391" TargetMode="External"/><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2.png"/><Relationship Id="rId5" Type="http://schemas.openxmlformats.org/officeDocument/2006/relationships/hyperlink" Target="https://www.google.co.uk/url?sa=i&amp;rct=j&amp;q=&amp;esrc=s&amp;source=images&amp;cd=&amp;cad=rja&amp;uact=8&amp;ved=0CAcQjRxqFQoTCOOWgt_L9sgCFYjJFAodPYkEmw&amp;url=https://en.wikipedia.org/wiki/London_King's_Cross_railway_station&amp;bvm=bv.106379543,d.d24&amp;psig=AFQjCNFLBvDjk2iq8z_bzyw0P9xK8HerZQ&amp;ust=1446720416167391" TargetMode="External"/><Relationship Id="rId1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4882243"/>
          </a:xfrm>
          <a:prstGeom prst="rect">
            <a:avLst/>
          </a:prstGeom>
          <a:solidFill>
            <a:srgbClr val="CC20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0371" y="293918"/>
            <a:ext cx="6556829" cy="1860777"/>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0371" y="2246771"/>
            <a:ext cx="6556829" cy="855657"/>
          </a:xfrm>
        </p:spPr>
        <p:txBody>
          <a:bodyPr>
            <a:normAutofit/>
          </a:bodyPr>
          <a:lstStyle>
            <a:lvl1pPr marL="0" indent="0" algn="l">
              <a:buNone/>
              <a:defRPr sz="4000" b="1" i="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1398" y="5033252"/>
            <a:ext cx="2046930" cy="775679"/>
          </a:xfrm>
          <a:prstGeom prst="rect">
            <a:avLst/>
          </a:prstGeom>
        </p:spPr>
      </p:pic>
      <p:pic>
        <p:nvPicPr>
          <p:cNvPr id="10" name="Picture 9"/>
          <p:cNvPicPr/>
          <p:nvPr userDrawn="1"/>
        </p:nvPicPr>
        <p:blipFill rotWithShape="1">
          <a:blip r:embed="rId3" cstate="print">
            <a:extLst>
              <a:ext uri="{28A0092B-C50C-407E-A947-70E740481C1C}">
                <a14:useLocalDpi xmlns:a14="http://schemas.microsoft.com/office/drawing/2010/main" val="0"/>
              </a:ext>
            </a:extLst>
          </a:blip>
          <a:srcRect t="5100" b="3476"/>
          <a:stretch/>
        </p:blipFill>
        <p:spPr bwMode="auto">
          <a:xfrm>
            <a:off x="7073900" y="-72993"/>
            <a:ext cx="2519045" cy="1734757"/>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rotWithShape="1">
          <a:blip r:embed="rId4" cstate="print">
            <a:extLst>
              <a:ext uri="{28A0092B-C50C-407E-A947-70E740481C1C}">
                <a14:useLocalDpi xmlns:a14="http://schemas.microsoft.com/office/drawing/2010/main" val="0"/>
              </a:ext>
            </a:extLst>
          </a:blip>
          <a:srcRect l="18337" t="23891" r="19755" b="28741"/>
          <a:stretch/>
        </p:blipFill>
        <p:spPr bwMode="auto">
          <a:xfrm flipH="1">
            <a:off x="7073900" y="1648658"/>
            <a:ext cx="2519680" cy="1654869"/>
          </a:xfrm>
          <a:prstGeom prst="rect">
            <a:avLst/>
          </a:prstGeom>
          <a:ln>
            <a:noFill/>
          </a:ln>
          <a:extLst>
            <a:ext uri="{53640926-AAD7-44D8-BBD7-CCE9431645EC}">
              <a14:shadowObscured xmlns:a14="http://schemas.microsoft.com/office/drawing/2010/main"/>
            </a:ext>
          </a:extLst>
        </p:spPr>
      </p:pic>
      <p:pic>
        <p:nvPicPr>
          <p:cNvPr id="12" name="Picture 11" descr="https://upload.wikimedia.org/wikipedia/commons/1/15/King's_Cross_Western_Concourse.jpg"/>
          <p:cNvPicPr/>
          <p:nvPr userDrawn="1"/>
        </p:nvPicPr>
        <p:blipFill rotWithShape="1">
          <a:blip r:embed="rId5" cstate="print">
            <a:extLst>
              <a:ext uri="{28A0092B-C50C-407E-A947-70E740481C1C}">
                <a14:useLocalDpi xmlns:a14="http://schemas.microsoft.com/office/drawing/2010/main" val="0"/>
              </a:ext>
            </a:extLst>
          </a:blip>
          <a:srcRect t="6990" b="4652"/>
          <a:stretch/>
        </p:blipFill>
        <p:spPr bwMode="auto">
          <a:xfrm>
            <a:off x="9592589" y="-7620"/>
            <a:ext cx="2625570" cy="1657408"/>
          </a:xfrm>
          <a:prstGeom prst="rect">
            <a:avLst/>
          </a:prstGeom>
          <a:noFill/>
          <a:ln>
            <a:noFill/>
          </a:ln>
          <a:extLst>
            <a:ext uri="{53640926-AAD7-44D8-BBD7-CCE9431645EC}">
              <a14:shadowObscured xmlns:a14="http://schemas.microsoft.com/office/drawing/2010/main"/>
            </a:ext>
          </a:extLst>
        </p:spPr>
      </p:pic>
      <p:pic>
        <p:nvPicPr>
          <p:cNvPr id="14" name="Picture 13" descr="https://pixabay.com/static/uploads/photo/2014/01/30/13/25/lunar-new-year-254895_640.jpg"/>
          <p:cNvPicPr/>
          <p:nvPr userDrawn="1"/>
        </p:nvPicPr>
        <p:blipFill rotWithShape="1">
          <a:blip r:embed="rId6" cstate="print">
            <a:extLst>
              <a:ext uri="{28A0092B-C50C-407E-A947-70E740481C1C}">
                <a14:useLocalDpi xmlns:a14="http://schemas.microsoft.com/office/drawing/2010/main" val="0"/>
              </a:ext>
            </a:extLst>
          </a:blip>
          <a:srcRect t="2528" b="6508"/>
          <a:stretch/>
        </p:blipFill>
        <p:spPr bwMode="auto">
          <a:xfrm>
            <a:off x="7073900" y="3295271"/>
            <a:ext cx="2519046" cy="1607928"/>
          </a:xfrm>
          <a:prstGeom prst="rect">
            <a:avLst/>
          </a:prstGeom>
          <a:noFill/>
          <a:ln>
            <a:noFill/>
          </a:ln>
          <a:extLst>
            <a:ext uri="{53640926-AAD7-44D8-BBD7-CCE9431645EC}">
              <a14:shadowObscured xmlns:a14="http://schemas.microsoft.com/office/drawing/2010/main"/>
            </a:ext>
          </a:extLst>
        </p:spPr>
      </p:pic>
      <p:pic>
        <p:nvPicPr>
          <p:cNvPr id="15" name="Picture 14" descr="http://www.public-domain-image.com/free-images/people/children-kids/these-children-at-a-school-in-turkestan-city-are-participating-in-a-national-reading-day-725x544.jpg"/>
          <p:cNvPicPr/>
          <p:nvPr userDrawn="1"/>
        </p:nvPicPr>
        <p:blipFill rotWithShape="1">
          <a:blip r:embed="rId7" cstate="print">
            <a:extLst>
              <a:ext uri="{28A0092B-C50C-407E-A947-70E740481C1C}">
                <a14:useLocalDpi xmlns:a14="http://schemas.microsoft.com/office/drawing/2010/main" val="0"/>
              </a:ext>
            </a:extLst>
          </a:blip>
          <a:srcRect t="19468"/>
          <a:stretch/>
        </p:blipFill>
        <p:spPr bwMode="auto">
          <a:xfrm>
            <a:off x="9592946" y="3292733"/>
            <a:ext cx="2621734" cy="1609830"/>
          </a:xfrm>
          <a:prstGeom prst="rect">
            <a:avLst/>
          </a:prstGeom>
          <a:noFill/>
          <a:ln>
            <a:noFill/>
          </a:ln>
          <a:extLst>
            <a:ext uri="{53640926-AAD7-44D8-BBD7-CCE9431645EC}">
              <a14:shadowObscured xmlns:a14="http://schemas.microsoft.com/office/drawing/2010/main"/>
            </a:ext>
          </a:extLst>
        </p:spPr>
      </p:pic>
      <p:pic>
        <p:nvPicPr>
          <p:cNvPr id="16" name="Picture 15" descr="https://upload.wikimedia.org/wikipedia/commons/f/f5/Chiang_Rai,_Northern_Thailand,_construction_project.jpg"/>
          <p:cNvPicPr/>
          <p:nvPr userDrawn="1"/>
        </p:nvPicPr>
        <p:blipFill rotWithShape="1">
          <a:blip r:embed="rId8" cstate="print">
            <a:extLst>
              <a:ext uri="{28A0092B-C50C-407E-A947-70E740481C1C}">
                <a14:useLocalDpi xmlns:a14="http://schemas.microsoft.com/office/drawing/2010/main" val="0"/>
              </a:ext>
            </a:extLst>
          </a:blip>
          <a:srcRect t="18567"/>
          <a:stretch/>
        </p:blipFill>
        <p:spPr bwMode="auto">
          <a:xfrm>
            <a:off x="9584333" y="1648021"/>
            <a:ext cx="2630347" cy="1650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91573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CC2028"/>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3308390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graphicFrame>
        <p:nvGraphicFramePr>
          <p:cNvPr id="4" name="Content Placeholder 4"/>
          <p:cNvGraphicFramePr>
            <a:graphicFrameLocks/>
          </p:cNvGraphicFramePr>
          <p:nvPr userDrawn="1">
            <p:extLst>
              <p:ext uri="{D42A27DB-BD31-4B8C-83A1-F6EECF244321}">
                <p14:modId xmlns:p14="http://schemas.microsoft.com/office/powerpoint/2010/main" val="3720692808"/>
              </p:ext>
            </p:extLst>
          </p:nvPr>
        </p:nvGraphicFramePr>
        <p:xfrm>
          <a:off x="1690687" y="2169225"/>
          <a:ext cx="8810626" cy="3337560"/>
        </p:xfrm>
        <a:graphic>
          <a:graphicData uri="http://schemas.openxmlformats.org/drawingml/2006/table">
            <a:tbl>
              <a:tblPr firstRow="1" bandRow="1"/>
              <a:tblGrid>
                <a:gridCol w="4405313"/>
                <a:gridCol w="4405313"/>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smtClean="0"/>
                        <a:t>[Column Heading]</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C2028"/>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[Column Heading]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C2028"/>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dirty="0" smtClean="0"/>
                        <a:t>[Text]</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E8E7"/>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E8E7"/>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6E8E7"/>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6E8E7"/>
                    </a:solidFill>
                  </a:tcPr>
                </a:tc>
              </a:tr>
            </a:tbl>
          </a:graphicData>
        </a:graphic>
      </p:graphicFrame>
      <p:sp>
        <p:nvSpPr>
          <p:cNvPr id="5"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6"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3420012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graphicFrame>
        <p:nvGraphicFramePr>
          <p:cNvPr id="7" name="Chart 6"/>
          <p:cNvGraphicFramePr/>
          <p:nvPr userDrawn="1">
            <p:extLst>
              <p:ext uri="{D42A27DB-BD31-4B8C-83A1-F6EECF244321}">
                <p14:modId xmlns:p14="http://schemas.microsoft.com/office/powerpoint/2010/main" val="285409177"/>
              </p:ext>
            </p:extLst>
          </p:nvPr>
        </p:nvGraphicFramePr>
        <p:xfrm>
          <a:off x="2032000" y="2095501"/>
          <a:ext cx="81280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2310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Rectangle 2"/>
          <p:cNvSpPr/>
          <p:nvPr userDrawn="1"/>
        </p:nvSpPr>
        <p:spPr>
          <a:xfrm>
            <a:off x="0" y="-20804"/>
            <a:ext cx="12206607" cy="4882243"/>
          </a:xfrm>
          <a:prstGeom prst="rect">
            <a:avLst/>
          </a:prstGeom>
          <a:solidFill>
            <a:srgbClr val="CC20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4098" y="5020552"/>
            <a:ext cx="2046930" cy="775679"/>
          </a:xfrm>
          <a:prstGeom prst="rect">
            <a:avLst/>
          </a:prstGeom>
        </p:spPr>
      </p:pic>
      <p:sp>
        <p:nvSpPr>
          <p:cNvPr id="14" name="Text Box 2"/>
          <p:cNvSpPr txBox="1">
            <a:spLocks noChangeArrowheads="1"/>
          </p:cNvSpPr>
          <p:nvPr userDrawn="1"/>
        </p:nvSpPr>
        <p:spPr bwMode="auto">
          <a:xfrm>
            <a:off x="1220661" y="871456"/>
            <a:ext cx="3425190" cy="319405"/>
          </a:xfrm>
          <a:prstGeom prst="rect">
            <a:avLst/>
          </a:prstGeom>
          <a:noFill/>
          <a:ln w="9525">
            <a:noFill/>
            <a:miter lim="800000"/>
            <a:headEnd/>
            <a:tailEnd/>
          </a:ln>
        </p:spPr>
        <p:txBody>
          <a:bodyPr rot="0" vert="horz" wrap="square" lIns="91440" tIns="45720" rIns="91440" bIns="45720" anchor="ctr" anchorCtr="0">
            <a:spAutoFit/>
          </a:bodyPr>
          <a:lstStyle/>
          <a:p>
            <a:pPr>
              <a:spcAft>
                <a:spcPts val="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www.constructiontransparency.org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p:cNvSpPr txBox="1">
            <a:spLocks noChangeArrowheads="1"/>
          </p:cNvSpPr>
          <p:nvPr userDrawn="1"/>
        </p:nvSpPr>
        <p:spPr bwMode="auto">
          <a:xfrm>
            <a:off x="1220661" y="1684492"/>
            <a:ext cx="3711575" cy="319405"/>
          </a:xfrm>
          <a:prstGeom prst="rect">
            <a:avLst/>
          </a:prstGeom>
          <a:noFill/>
          <a:ln w="9525">
            <a:noFill/>
            <a:miter lim="800000"/>
            <a:headEnd/>
            <a:tailEnd/>
          </a:ln>
        </p:spPr>
        <p:txBody>
          <a:bodyPr rot="0" vert="horz" wrap="square" lIns="91440" tIns="45720" rIns="91440" bIns="45720" anchor="ctr" anchorCtr="0">
            <a:spAutoFit/>
          </a:bodyPr>
          <a:lstStyle/>
          <a:p>
            <a:pPr>
              <a:spcAft>
                <a:spcPts val="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cost@constructiontransparency.org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userDrawn="1"/>
        </p:nvSpPr>
        <p:spPr bwMode="auto">
          <a:xfrm>
            <a:off x="1220661" y="2469267"/>
            <a:ext cx="3711575" cy="319405"/>
          </a:xfrm>
          <a:prstGeom prst="rect">
            <a:avLst/>
          </a:prstGeom>
          <a:noFill/>
          <a:ln w="9525">
            <a:noFill/>
            <a:miter lim="800000"/>
            <a:headEnd/>
            <a:tailEnd/>
          </a:ln>
        </p:spPr>
        <p:txBody>
          <a:bodyPr rot="0" vert="horz" wrap="square" lIns="91440" tIns="45720" rIns="91440" bIns="45720" anchor="ctr" anchorCtr="0">
            <a:spAutoFit/>
          </a:bodyPr>
          <a:lstStyle/>
          <a:p>
            <a:pPr>
              <a:spcAft>
                <a:spcPts val="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CoST International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userDrawn="1"/>
        </p:nvSpPr>
        <p:spPr bwMode="auto">
          <a:xfrm>
            <a:off x="1220661" y="3256266"/>
            <a:ext cx="3711575" cy="319405"/>
          </a:xfrm>
          <a:prstGeom prst="rect">
            <a:avLst/>
          </a:prstGeom>
          <a:noFill/>
          <a:ln w="9525">
            <a:noFill/>
            <a:miter lim="800000"/>
            <a:headEnd/>
            <a:tailEnd/>
          </a:ln>
        </p:spPr>
        <p:txBody>
          <a:bodyPr rot="0" vert="horz" wrap="square" lIns="91440" tIns="45720" rIns="91440" bIns="45720" anchor="ctr" anchorCtr="0">
            <a:spAutoFit/>
          </a:bodyPr>
          <a:lstStyle/>
          <a:p>
            <a:pPr>
              <a:spcAft>
                <a:spcPts val="0"/>
              </a:spcAft>
            </a:pPr>
            <a:r>
              <a:rPr lang="en-GB" sz="15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@CoSTransparency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p:nvPr userDrawn="1"/>
        </p:nvPicPr>
        <p:blipFill rotWithShape="1">
          <a:blip r:embed="rId3" cstate="print">
            <a:extLst>
              <a:ext uri="{28A0092B-C50C-407E-A947-70E740481C1C}">
                <a14:useLocalDpi xmlns:a14="http://schemas.microsoft.com/office/drawing/2010/main" val="0"/>
              </a:ext>
            </a:extLst>
          </a:blip>
          <a:srcRect t="5100" b="3476"/>
          <a:stretch/>
        </p:blipFill>
        <p:spPr bwMode="auto">
          <a:xfrm>
            <a:off x="7057571" y="-35986"/>
            <a:ext cx="2519045" cy="1697750"/>
          </a:xfrm>
          <a:prstGeom prst="rect">
            <a:avLst/>
          </a:prstGeom>
          <a:ln>
            <a:noFill/>
          </a:ln>
          <a:extLst>
            <a:ext uri="{53640926-AAD7-44D8-BBD7-CCE9431645EC}">
              <a14:shadowObscured xmlns:a14="http://schemas.microsoft.com/office/drawing/2010/main"/>
            </a:ext>
          </a:extLst>
        </p:spPr>
      </p:pic>
      <p:pic>
        <p:nvPicPr>
          <p:cNvPr id="19" name="Picture 18"/>
          <p:cNvPicPr/>
          <p:nvPr userDrawn="1"/>
        </p:nvPicPr>
        <p:blipFill rotWithShape="1">
          <a:blip r:embed="rId4" cstate="print">
            <a:extLst>
              <a:ext uri="{28A0092B-C50C-407E-A947-70E740481C1C}">
                <a14:useLocalDpi xmlns:a14="http://schemas.microsoft.com/office/drawing/2010/main" val="0"/>
              </a:ext>
            </a:extLst>
          </a:blip>
          <a:srcRect l="18337" t="23891" r="19755" b="28741"/>
          <a:stretch/>
        </p:blipFill>
        <p:spPr bwMode="auto">
          <a:xfrm flipH="1">
            <a:off x="7057571" y="1648658"/>
            <a:ext cx="2519680" cy="1654869"/>
          </a:xfrm>
          <a:prstGeom prst="rect">
            <a:avLst/>
          </a:prstGeom>
          <a:ln>
            <a:noFill/>
          </a:ln>
          <a:extLst>
            <a:ext uri="{53640926-AAD7-44D8-BBD7-CCE9431645EC}">
              <a14:shadowObscured xmlns:a14="http://schemas.microsoft.com/office/drawing/2010/main"/>
            </a:ext>
          </a:extLst>
        </p:spPr>
      </p:pic>
      <p:pic>
        <p:nvPicPr>
          <p:cNvPr id="20" name="Picture 19" descr="https://upload.wikimedia.org/wikipedia/commons/1/15/King's_Cross_Western_Concourse.jpg">
            <a:hlinkClick r:id="rId5"/>
          </p:cNvPr>
          <p:cNvPicPr/>
          <p:nvPr userDrawn="1"/>
        </p:nvPicPr>
        <p:blipFill rotWithShape="1">
          <a:blip r:embed="rId6" cstate="print">
            <a:extLst>
              <a:ext uri="{28A0092B-C50C-407E-A947-70E740481C1C}">
                <a14:useLocalDpi xmlns:a14="http://schemas.microsoft.com/office/drawing/2010/main" val="0"/>
              </a:ext>
            </a:extLst>
          </a:blip>
          <a:srcRect t="6990" b="4652"/>
          <a:stretch/>
        </p:blipFill>
        <p:spPr bwMode="auto">
          <a:xfrm>
            <a:off x="9576259" y="-49864"/>
            <a:ext cx="2725645" cy="1699652"/>
          </a:xfrm>
          <a:prstGeom prst="rect">
            <a:avLst/>
          </a:prstGeom>
          <a:noFill/>
          <a:ln>
            <a:noFill/>
          </a:ln>
          <a:extLst>
            <a:ext uri="{53640926-AAD7-44D8-BBD7-CCE9431645EC}">
              <a14:shadowObscured xmlns:a14="http://schemas.microsoft.com/office/drawing/2010/main"/>
            </a:ext>
          </a:extLst>
        </p:spPr>
      </p:pic>
      <p:pic>
        <p:nvPicPr>
          <p:cNvPr id="21" name="Picture 20" descr="https://pixabay.com/static/uploads/photo/2014/01/30/13/25/lunar-new-year-254895_640.jpg"/>
          <p:cNvPicPr/>
          <p:nvPr userDrawn="1"/>
        </p:nvPicPr>
        <p:blipFill rotWithShape="1">
          <a:blip r:embed="rId7" cstate="print">
            <a:extLst>
              <a:ext uri="{28A0092B-C50C-407E-A947-70E740481C1C}">
                <a14:useLocalDpi xmlns:a14="http://schemas.microsoft.com/office/drawing/2010/main" val="0"/>
              </a:ext>
            </a:extLst>
          </a:blip>
          <a:srcRect t="2528" b="6508"/>
          <a:stretch/>
        </p:blipFill>
        <p:spPr bwMode="auto">
          <a:xfrm>
            <a:off x="7057571" y="3299083"/>
            <a:ext cx="2519046" cy="1591416"/>
          </a:xfrm>
          <a:prstGeom prst="rect">
            <a:avLst/>
          </a:prstGeom>
          <a:noFill/>
          <a:ln>
            <a:noFill/>
          </a:ln>
          <a:extLst>
            <a:ext uri="{53640926-AAD7-44D8-BBD7-CCE9431645EC}">
              <a14:shadowObscured xmlns:a14="http://schemas.microsoft.com/office/drawing/2010/main"/>
            </a:ext>
          </a:extLst>
        </p:spPr>
      </p:pic>
      <p:pic>
        <p:nvPicPr>
          <p:cNvPr id="22" name="Picture 21" descr="http://www.public-domain-image.com/free-images/people/children-kids/these-children-at-a-school-in-turkestan-city-are-participating-in-a-national-reading-day-725x544.jpg"/>
          <p:cNvPicPr/>
          <p:nvPr userDrawn="1"/>
        </p:nvPicPr>
        <p:blipFill rotWithShape="1">
          <a:blip r:embed="rId8" cstate="print">
            <a:extLst>
              <a:ext uri="{28A0092B-C50C-407E-A947-70E740481C1C}">
                <a14:useLocalDpi xmlns:a14="http://schemas.microsoft.com/office/drawing/2010/main" val="0"/>
              </a:ext>
            </a:extLst>
          </a:blip>
          <a:srcRect t="19468"/>
          <a:stretch/>
        </p:blipFill>
        <p:spPr bwMode="auto">
          <a:xfrm>
            <a:off x="9576616" y="3297555"/>
            <a:ext cx="2725289" cy="1592308"/>
          </a:xfrm>
          <a:prstGeom prst="rect">
            <a:avLst/>
          </a:prstGeom>
          <a:noFill/>
          <a:ln>
            <a:noFill/>
          </a:ln>
          <a:extLst>
            <a:ext uri="{53640926-AAD7-44D8-BBD7-CCE9431645EC}">
              <a14:shadowObscured xmlns:a14="http://schemas.microsoft.com/office/drawing/2010/main"/>
            </a:ext>
          </a:extLst>
        </p:spPr>
      </p:pic>
      <p:pic>
        <p:nvPicPr>
          <p:cNvPr id="23" name="Picture 22" descr="https://upload.wikimedia.org/wikipedia/commons/f/f5/Chiang_Rai,_Northern_Thailand,_construction_project.jpg"/>
          <p:cNvPicPr/>
          <p:nvPr userDrawn="1"/>
        </p:nvPicPr>
        <p:blipFill rotWithShape="1">
          <a:blip r:embed="rId9" cstate="print">
            <a:extLst>
              <a:ext uri="{28A0092B-C50C-407E-A947-70E740481C1C}">
                <a14:useLocalDpi xmlns:a14="http://schemas.microsoft.com/office/drawing/2010/main" val="0"/>
              </a:ext>
            </a:extLst>
          </a:blip>
          <a:srcRect t="18567"/>
          <a:stretch/>
        </p:blipFill>
        <p:spPr bwMode="auto">
          <a:xfrm>
            <a:off x="9568004" y="1648021"/>
            <a:ext cx="2733901" cy="165042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38287" y="1638294"/>
            <a:ext cx="553483" cy="399600"/>
          </a:xfrm>
          <a:prstGeom prst="rect">
            <a:avLst/>
          </a:prstGeom>
        </p:spPr>
      </p:pic>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4734" y="2353431"/>
            <a:ext cx="580589" cy="576000"/>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4695" y="3244968"/>
            <a:ext cx="420667" cy="342000"/>
          </a:xfrm>
          <a:prstGeom prst="rect">
            <a:avLst/>
          </a:prstGeom>
        </p:spPr>
      </p:pic>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3428" y="739558"/>
            <a:ext cx="583200" cy="5832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1262" y="3902504"/>
            <a:ext cx="567532" cy="399600"/>
          </a:xfrm>
          <a:prstGeom prst="rect">
            <a:avLst/>
          </a:prstGeom>
        </p:spPr>
      </p:pic>
      <p:sp>
        <p:nvSpPr>
          <p:cNvPr id="30" name="Text Box 2"/>
          <p:cNvSpPr txBox="1">
            <a:spLocks noChangeArrowheads="1"/>
          </p:cNvSpPr>
          <p:nvPr userDrawn="1"/>
        </p:nvSpPr>
        <p:spPr bwMode="auto">
          <a:xfrm>
            <a:off x="1220661" y="3940721"/>
            <a:ext cx="4862639" cy="323165"/>
          </a:xfrm>
          <a:prstGeom prst="rect">
            <a:avLst/>
          </a:prstGeom>
          <a:noFill/>
          <a:ln w="9525">
            <a:noFill/>
            <a:miter lim="800000"/>
            <a:headEnd/>
            <a:tailEnd/>
          </a:ln>
        </p:spPr>
        <p:txBody>
          <a:bodyPr rot="0" vert="horz" wrap="square" lIns="91440" tIns="45720" rIns="91440" bIns="45720" anchor="ctr" anchorCtr="0">
            <a:spAutoFit/>
          </a:bodyPr>
          <a:lstStyle/>
          <a:p>
            <a:pPr>
              <a:spcAft>
                <a:spcPts val="0"/>
              </a:spcAft>
            </a:pPr>
            <a:r>
              <a:rPr lang="en-GB" sz="15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Construction Sector Transparency Initiative (CoST)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878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285750" y="-247650"/>
            <a:ext cx="12877800" cy="742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88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a:t>Click to edit Master title style</a:t>
            </a:r>
            <a:endParaRPr lang="en-GB" dirty="0"/>
          </a:p>
        </p:txBody>
      </p:sp>
      <p:sp>
        <p:nvSpPr>
          <p:cNvPr id="5"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6"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@CoSTransparency</a:t>
            </a:r>
          </a:p>
        </p:txBody>
      </p:sp>
    </p:spTree>
    <p:extLst>
      <p:ext uri="{BB962C8B-B14F-4D97-AF65-F5344CB8AC3E}">
        <p14:creationId xmlns:p14="http://schemas.microsoft.com/office/powerpoint/2010/main" val="346046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4882243"/>
          </a:xfrm>
          <a:prstGeom prst="rect">
            <a:avLst/>
          </a:prstGeom>
          <a:solidFill>
            <a:srgbClr val="CC20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250371" y="293918"/>
            <a:ext cx="6556829" cy="1860777"/>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0371" y="2246771"/>
            <a:ext cx="6556829" cy="855657"/>
          </a:xfrm>
        </p:spPr>
        <p:txBody>
          <a:bodyPr>
            <a:normAutofit/>
          </a:bodyPr>
          <a:lstStyle>
            <a:lvl1pPr marL="0" indent="0" algn="l">
              <a:buNone/>
              <a:defRPr sz="4000" b="1" i="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1398" y="5033252"/>
            <a:ext cx="2046930" cy="775679"/>
          </a:xfrm>
          <a:prstGeom prst="rect">
            <a:avLst/>
          </a:prstGeom>
        </p:spPr>
      </p:pic>
      <p:pic>
        <p:nvPicPr>
          <p:cNvPr id="10" name="Picture 9"/>
          <p:cNvPicPr/>
          <p:nvPr userDrawn="1"/>
        </p:nvPicPr>
        <p:blipFill rotWithShape="1">
          <a:blip r:embed="rId3" cstate="print">
            <a:extLst>
              <a:ext uri="{28A0092B-C50C-407E-A947-70E740481C1C}">
                <a14:useLocalDpi xmlns:a14="http://schemas.microsoft.com/office/drawing/2010/main" val="0"/>
              </a:ext>
            </a:extLst>
          </a:blip>
          <a:srcRect t="5100" b="3476"/>
          <a:stretch/>
        </p:blipFill>
        <p:spPr bwMode="auto">
          <a:xfrm>
            <a:off x="7057571" y="-8750"/>
            <a:ext cx="2519045" cy="1656000"/>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rotWithShape="1">
          <a:blip r:embed="rId4" cstate="print">
            <a:extLst>
              <a:ext uri="{28A0092B-C50C-407E-A947-70E740481C1C}">
                <a14:useLocalDpi xmlns:a14="http://schemas.microsoft.com/office/drawing/2010/main" val="0"/>
              </a:ext>
            </a:extLst>
          </a:blip>
          <a:srcRect l="18337" t="23891" r="19755" b="28741"/>
          <a:stretch/>
        </p:blipFill>
        <p:spPr bwMode="auto">
          <a:xfrm flipH="1">
            <a:off x="7057571" y="1648658"/>
            <a:ext cx="2519680" cy="1654869"/>
          </a:xfrm>
          <a:prstGeom prst="rect">
            <a:avLst/>
          </a:prstGeom>
          <a:ln>
            <a:noFill/>
          </a:ln>
          <a:extLst>
            <a:ext uri="{53640926-AAD7-44D8-BBD7-CCE9431645EC}">
              <a14:shadowObscured xmlns:a14="http://schemas.microsoft.com/office/drawing/2010/main"/>
            </a:ext>
          </a:extLst>
        </p:spPr>
      </p:pic>
      <p:pic>
        <p:nvPicPr>
          <p:cNvPr id="12" name="Picture 11" descr="https://upload.wikimedia.org/wikipedia/commons/1/15/King's_Cross_Western_Concourse.jpg"/>
          <p:cNvPicPr/>
          <p:nvPr userDrawn="1"/>
        </p:nvPicPr>
        <p:blipFill rotWithShape="1">
          <a:blip r:embed="rId5" cstate="print">
            <a:extLst>
              <a:ext uri="{28A0092B-C50C-407E-A947-70E740481C1C}">
                <a14:useLocalDpi xmlns:a14="http://schemas.microsoft.com/office/drawing/2010/main" val="0"/>
              </a:ext>
            </a:extLst>
          </a:blip>
          <a:srcRect t="6990" b="4652"/>
          <a:stretch/>
        </p:blipFill>
        <p:spPr bwMode="auto">
          <a:xfrm>
            <a:off x="9576260" y="-7620"/>
            <a:ext cx="2625570" cy="1657408"/>
          </a:xfrm>
          <a:prstGeom prst="rect">
            <a:avLst/>
          </a:prstGeom>
          <a:noFill/>
          <a:ln>
            <a:noFill/>
          </a:ln>
          <a:extLst>
            <a:ext uri="{53640926-AAD7-44D8-BBD7-CCE9431645EC}">
              <a14:shadowObscured xmlns:a14="http://schemas.microsoft.com/office/drawing/2010/main"/>
            </a:ext>
          </a:extLst>
        </p:spPr>
      </p:pic>
      <p:pic>
        <p:nvPicPr>
          <p:cNvPr id="14" name="Picture 13" descr="https://pixabay.com/static/uploads/photo/2014/01/30/13/25/lunar-new-year-254895_640.jpg"/>
          <p:cNvPicPr/>
          <p:nvPr userDrawn="1"/>
        </p:nvPicPr>
        <p:blipFill rotWithShape="1">
          <a:blip r:embed="rId6" cstate="print">
            <a:extLst>
              <a:ext uri="{28A0092B-C50C-407E-A947-70E740481C1C}">
                <a14:useLocalDpi xmlns:a14="http://schemas.microsoft.com/office/drawing/2010/main" val="0"/>
              </a:ext>
            </a:extLst>
          </a:blip>
          <a:srcRect t="2528" b="6508"/>
          <a:stretch/>
        </p:blipFill>
        <p:spPr bwMode="auto">
          <a:xfrm>
            <a:off x="7057571" y="3299083"/>
            <a:ext cx="2519046" cy="1591416"/>
          </a:xfrm>
          <a:prstGeom prst="rect">
            <a:avLst/>
          </a:prstGeom>
          <a:noFill/>
          <a:ln>
            <a:noFill/>
          </a:ln>
          <a:extLst>
            <a:ext uri="{53640926-AAD7-44D8-BBD7-CCE9431645EC}">
              <a14:shadowObscured xmlns:a14="http://schemas.microsoft.com/office/drawing/2010/main"/>
            </a:ext>
          </a:extLst>
        </p:spPr>
      </p:pic>
      <p:pic>
        <p:nvPicPr>
          <p:cNvPr id="15" name="Picture 14" descr="http://www.public-domain-image.com/free-images/people/children-kids/these-children-at-a-school-in-turkestan-city-are-participating-in-a-national-reading-day-725x544.jpg"/>
          <p:cNvPicPr/>
          <p:nvPr userDrawn="1"/>
        </p:nvPicPr>
        <p:blipFill rotWithShape="1">
          <a:blip r:embed="rId7" cstate="print">
            <a:extLst>
              <a:ext uri="{28A0092B-C50C-407E-A947-70E740481C1C}">
                <a14:useLocalDpi xmlns:a14="http://schemas.microsoft.com/office/drawing/2010/main" val="0"/>
              </a:ext>
            </a:extLst>
          </a:blip>
          <a:srcRect t="19468"/>
          <a:stretch/>
        </p:blipFill>
        <p:spPr bwMode="auto">
          <a:xfrm>
            <a:off x="9576617" y="3297555"/>
            <a:ext cx="2621734" cy="1592308"/>
          </a:xfrm>
          <a:prstGeom prst="rect">
            <a:avLst/>
          </a:prstGeom>
          <a:noFill/>
          <a:ln>
            <a:noFill/>
          </a:ln>
          <a:extLst>
            <a:ext uri="{53640926-AAD7-44D8-BBD7-CCE9431645EC}">
              <a14:shadowObscured xmlns:a14="http://schemas.microsoft.com/office/drawing/2010/main"/>
            </a:ext>
          </a:extLst>
        </p:spPr>
      </p:pic>
      <p:pic>
        <p:nvPicPr>
          <p:cNvPr id="16" name="Picture 15" descr="https://upload.wikimedia.org/wikipedia/commons/f/f5/Chiang_Rai,_Northern_Thailand,_construction_project.jpg"/>
          <p:cNvPicPr/>
          <p:nvPr userDrawn="1"/>
        </p:nvPicPr>
        <p:blipFill rotWithShape="1">
          <a:blip r:embed="rId8" cstate="print">
            <a:extLst>
              <a:ext uri="{28A0092B-C50C-407E-A947-70E740481C1C}">
                <a14:useLocalDpi xmlns:a14="http://schemas.microsoft.com/office/drawing/2010/main" val="0"/>
              </a:ext>
            </a:extLst>
          </a:blip>
          <a:srcRect t="18567"/>
          <a:stretch/>
        </p:blipFill>
        <p:spPr bwMode="auto">
          <a:xfrm>
            <a:off x="9568004" y="1648021"/>
            <a:ext cx="2630347" cy="1650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6786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825625"/>
            <a:ext cx="10515600" cy="39147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8"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11927612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38275" r="72573" b="-1"/>
          <a:stretch/>
        </p:blipFill>
        <p:spPr bwMode="auto">
          <a:xfrm flipH="1">
            <a:off x="8420100" y="0"/>
            <a:ext cx="3771900" cy="6857900"/>
          </a:xfrm>
          <a:prstGeom prst="rect">
            <a:avLst/>
          </a:prstGeom>
          <a:noFill/>
          <a:ln>
            <a:noFill/>
          </a:ln>
          <a:extLst>
            <a:ext uri="{53640926-AAD7-44D8-BBD7-CCE9431645EC}">
              <a14:shadowObscured xmlns:a14="http://schemas.microsoft.com/office/drawing/2010/main"/>
            </a:ext>
          </a:extLst>
        </p:spPr>
      </p:pic>
      <p:pic>
        <p:nvPicPr>
          <p:cNvPr id="11" name="Picture 10"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8500"/>
          <a:stretch/>
        </p:blipFill>
        <p:spPr bwMode="auto">
          <a:xfrm flipH="1">
            <a:off x="0" y="-3136"/>
            <a:ext cx="11252200" cy="6854736"/>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1850" y="615728"/>
            <a:ext cx="10515600" cy="2852737"/>
          </a:xfrm>
        </p:spPr>
        <p:txBody>
          <a:bodyPr anchor="b"/>
          <a:lstStyle>
            <a:lvl1pPr>
              <a:defRPr sz="6000">
                <a:solidFill>
                  <a:srgbClr val="CC2028"/>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3495453"/>
            <a:ext cx="10515600" cy="1500187"/>
          </a:xfrm>
        </p:spPr>
        <p:txBody>
          <a:bodyPr>
            <a:normAutofit/>
          </a:bodyPr>
          <a:lstStyle>
            <a:lvl1pPr marL="0" indent="0">
              <a:buNone/>
              <a:defRPr sz="3500" b="1" i="1">
                <a:solidFill>
                  <a:srgbClr val="B0B0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69" y="230188"/>
            <a:ext cx="2046930" cy="775679"/>
          </a:xfrm>
          <a:prstGeom prst="rect">
            <a:avLst/>
          </a:prstGeom>
        </p:spPr>
      </p:pic>
      <p:sp>
        <p:nvSpPr>
          <p:cNvPr id="14"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5"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6542861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39274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39274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6262581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825625"/>
            <a:ext cx="10515600" cy="39147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8"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41258119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CC2028"/>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B0B0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27342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B0B0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27342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Slide Number Placeholder 5"/>
          <p:cNvSpPr>
            <a:spLocks noGrp="1"/>
          </p:cNvSpPr>
          <p:nvPr>
            <p:ph type="sldNum" sz="quarter" idx="10"/>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5"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9240944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8500"/>
          <a:stretch/>
        </p:blipFill>
        <p:spPr bwMode="auto">
          <a:xfrm flipH="1">
            <a:off x="0" y="-3136"/>
            <a:ext cx="11252200" cy="6854736"/>
          </a:xfrm>
          <a:prstGeom prst="rect">
            <a:avLst/>
          </a:prstGeom>
          <a:noFill/>
          <a:ln>
            <a:noFill/>
          </a:ln>
          <a:extLst>
            <a:ext uri="{53640926-AAD7-44D8-BBD7-CCE9431645EC}">
              <a14:shadowObscured xmlns:a14="http://schemas.microsoft.com/office/drawing/2010/main"/>
            </a:ext>
          </a:extLst>
        </p:spPr>
      </p:pic>
      <p:pic>
        <p:nvPicPr>
          <p:cNvPr id="12" name="Picture 11"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38275" r="72573" b="-1"/>
          <a:stretch/>
        </p:blipFill>
        <p:spPr bwMode="auto">
          <a:xfrm flipH="1">
            <a:off x="8420100" y="0"/>
            <a:ext cx="3771900" cy="685790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9"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0"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9741031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9"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25762651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buClr>
                <a:srgbClr val="CC2028"/>
              </a:buClr>
              <a:defRPr sz="3200"/>
            </a:lvl1pPr>
            <a:lvl2pPr>
              <a:buClr>
                <a:srgbClr val="CC2028"/>
              </a:buClr>
              <a:defRPr sz="2800"/>
            </a:lvl2pPr>
            <a:lvl3pPr>
              <a:buClr>
                <a:srgbClr val="CC2028"/>
              </a:buClr>
              <a:defRPr sz="2400"/>
            </a:lvl3pPr>
            <a:lvl4pPr>
              <a:buClr>
                <a:srgbClr val="CC2028"/>
              </a:buClr>
              <a:defRPr sz="2000"/>
            </a:lvl4pPr>
            <a:lvl5pPr>
              <a:buClr>
                <a:srgbClr val="CC2028"/>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16003478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CC2028"/>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25659898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graphicFrame>
        <p:nvGraphicFramePr>
          <p:cNvPr id="4" name="Content Placeholder 4"/>
          <p:cNvGraphicFramePr>
            <a:graphicFrameLocks/>
          </p:cNvGraphicFramePr>
          <p:nvPr userDrawn="1">
            <p:extLst/>
          </p:nvPr>
        </p:nvGraphicFramePr>
        <p:xfrm>
          <a:off x="1690687" y="2169225"/>
          <a:ext cx="8810626" cy="3337560"/>
        </p:xfrm>
        <a:graphic>
          <a:graphicData uri="http://schemas.openxmlformats.org/drawingml/2006/table">
            <a:tbl>
              <a:tblPr firstRow="1" bandRow="1"/>
              <a:tblGrid>
                <a:gridCol w="4405313"/>
                <a:gridCol w="4405313"/>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dirty="0" smtClean="0"/>
                        <a:t>[Column Heading]</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C2028"/>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[Column Heading]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C2028"/>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dirty="0" smtClean="0"/>
                        <a:t>[Text]</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E8E7"/>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6E8E7"/>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3300">
                        <a:tint val="40000"/>
                      </a:srgbClr>
                    </a:solidFill>
                  </a:tcPr>
                </a:tc>
              </a:tr>
              <a:tr h="370840">
                <a:tc>
                  <a:txBody>
                    <a:bodyPr/>
                    <a:lstStyle/>
                    <a:p>
                      <a:endParaRPr lang="en-US" dirty="0"/>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6E8E7"/>
                    </a:solidFill>
                  </a:tcPr>
                </a:tc>
                <a:tc>
                  <a:txBody>
                    <a:bodyPr/>
                    <a:lstStyle/>
                    <a:p>
                      <a:pPr algn="ctr"/>
                      <a:endParaRPr lang="en-U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6E8E7"/>
                    </a:solidFill>
                  </a:tcPr>
                </a:tc>
              </a:tr>
            </a:tbl>
          </a:graphicData>
        </a:graphic>
      </p:graphicFrame>
      <p:sp>
        <p:nvSpPr>
          <p:cNvPr id="5"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6"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35182635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graphicFrame>
        <p:nvGraphicFramePr>
          <p:cNvPr id="7" name="Chart 6"/>
          <p:cNvGraphicFramePr/>
          <p:nvPr userDrawn="1">
            <p:extLst/>
          </p:nvPr>
        </p:nvGraphicFramePr>
        <p:xfrm>
          <a:off x="2032000" y="2095501"/>
          <a:ext cx="81280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77872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Rectangle 2"/>
          <p:cNvSpPr/>
          <p:nvPr userDrawn="1"/>
        </p:nvSpPr>
        <p:spPr>
          <a:xfrm>
            <a:off x="-4578" y="-10158"/>
            <a:ext cx="12192000" cy="4882243"/>
          </a:xfrm>
          <a:prstGeom prst="rect">
            <a:avLst/>
          </a:prstGeom>
          <a:solidFill>
            <a:srgbClr val="CC20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4098" y="5020552"/>
            <a:ext cx="2046930" cy="775679"/>
          </a:xfrm>
          <a:prstGeom prst="rect">
            <a:avLst/>
          </a:prstGeom>
        </p:spPr>
      </p:pic>
      <p:pic>
        <p:nvPicPr>
          <p:cNvPr id="18" name="Picture 17"/>
          <p:cNvPicPr/>
          <p:nvPr userDrawn="1"/>
        </p:nvPicPr>
        <p:blipFill rotWithShape="1">
          <a:blip r:embed="rId3" cstate="print">
            <a:extLst>
              <a:ext uri="{28A0092B-C50C-407E-A947-70E740481C1C}">
                <a14:useLocalDpi xmlns:a14="http://schemas.microsoft.com/office/drawing/2010/main" val="0"/>
              </a:ext>
            </a:extLst>
          </a:blip>
          <a:srcRect t="5100" b="3476"/>
          <a:stretch/>
        </p:blipFill>
        <p:spPr bwMode="auto">
          <a:xfrm>
            <a:off x="7057571" y="-8750"/>
            <a:ext cx="2519045" cy="1656000"/>
          </a:xfrm>
          <a:prstGeom prst="rect">
            <a:avLst/>
          </a:prstGeom>
          <a:ln>
            <a:noFill/>
          </a:ln>
          <a:extLst>
            <a:ext uri="{53640926-AAD7-44D8-BBD7-CCE9431645EC}">
              <a14:shadowObscured xmlns:a14="http://schemas.microsoft.com/office/drawing/2010/main"/>
            </a:ext>
          </a:extLst>
        </p:spPr>
      </p:pic>
      <p:pic>
        <p:nvPicPr>
          <p:cNvPr id="19" name="Picture 18"/>
          <p:cNvPicPr/>
          <p:nvPr userDrawn="1"/>
        </p:nvPicPr>
        <p:blipFill rotWithShape="1">
          <a:blip r:embed="rId4" cstate="print">
            <a:extLst>
              <a:ext uri="{28A0092B-C50C-407E-A947-70E740481C1C}">
                <a14:useLocalDpi xmlns:a14="http://schemas.microsoft.com/office/drawing/2010/main" val="0"/>
              </a:ext>
            </a:extLst>
          </a:blip>
          <a:srcRect l="18337" t="23891" r="19755" b="28741"/>
          <a:stretch/>
        </p:blipFill>
        <p:spPr bwMode="auto">
          <a:xfrm flipH="1">
            <a:off x="7057571" y="1648658"/>
            <a:ext cx="2519680" cy="1654869"/>
          </a:xfrm>
          <a:prstGeom prst="rect">
            <a:avLst/>
          </a:prstGeom>
          <a:ln>
            <a:noFill/>
          </a:ln>
          <a:extLst>
            <a:ext uri="{53640926-AAD7-44D8-BBD7-CCE9431645EC}">
              <a14:shadowObscured xmlns:a14="http://schemas.microsoft.com/office/drawing/2010/main"/>
            </a:ext>
          </a:extLst>
        </p:spPr>
      </p:pic>
      <p:pic>
        <p:nvPicPr>
          <p:cNvPr id="20" name="Picture 19" descr="https://upload.wikimedia.org/wikipedia/commons/1/15/King's_Cross_Western_Concourse.jpg">
            <a:hlinkClick r:id="rId5"/>
          </p:cNvPr>
          <p:cNvPicPr/>
          <p:nvPr userDrawn="1"/>
        </p:nvPicPr>
        <p:blipFill rotWithShape="1">
          <a:blip r:embed="rId6" cstate="print">
            <a:extLst>
              <a:ext uri="{28A0092B-C50C-407E-A947-70E740481C1C}">
                <a14:useLocalDpi xmlns:a14="http://schemas.microsoft.com/office/drawing/2010/main" val="0"/>
              </a:ext>
            </a:extLst>
          </a:blip>
          <a:srcRect t="6990" b="4652"/>
          <a:stretch/>
        </p:blipFill>
        <p:spPr bwMode="auto">
          <a:xfrm>
            <a:off x="9576260" y="-7620"/>
            <a:ext cx="2625570" cy="1657408"/>
          </a:xfrm>
          <a:prstGeom prst="rect">
            <a:avLst/>
          </a:prstGeom>
          <a:noFill/>
          <a:ln>
            <a:noFill/>
          </a:ln>
          <a:extLst>
            <a:ext uri="{53640926-AAD7-44D8-BBD7-CCE9431645EC}">
              <a14:shadowObscured xmlns:a14="http://schemas.microsoft.com/office/drawing/2010/main"/>
            </a:ext>
          </a:extLst>
        </p:spPr>
      </p:pic>
      <p:pic>
        <p:nvPicPr>
          <p:cNvPr id="21" name="Picture 20" descr="https://pixabay.com/static/uploads/photo/2014/01/30/13/25/lunar-new-year-254895_640.jpg"/>
          <p:cNvPicPr/>
          <p:nvPr userDrawn="1"/>
        </p:nvPicPr>
        <p:blipFill rotWithShape="1">
          <a:blip r:embed="rId7" cstate="print">
            <a:extLst>
              <a:ext uri="{28A0092B-C50C-407E-A947-70E740481C1C}">
                <a14:useLocalDpi xmlns:a14="http://schemas.microsoft.com/office/drawing/2010/main" val="0"/>
              </a:ext>
            </a:extLst>
          </a:blip>
          <a:srcRect t="2528" b="6508"/>
          <a:stretch/>
        </p:blipFill>
        <p:spPr bwMode="auto">
          <a:xfrm>
            <a:off x="7057571" y="3299083"/>
            <a:ext cx="2519046" cy="1591416"/>
          </a:xfrm>
          <a:prstGeom prst="rect">
            <a:avLst/>
          </a:prstGeom>
          <a:noFill/>
          <a:ln>
            <a:noFill/>
          </a:ln>
          <a:extLst>
            <a:ext uri="{53640926-AAD7-44D8-BBD7-CCE9431645EC}">
              <a14:shadowObscured xmlns:a14="http://schemas.microsoft.com/office/drawing/2010/main"/>
            </a:ext>
          </a:extLst>
        </p:spPr>
      </p:pic>
      <p:pic>
        <p:nvPicPr>
          <p:cNvPr id="22" name="Picture 21" descr="http://www.public-domain-image.com/free-images/people/children-kids/these-children-at-a-school-in-turkestan-city-are-participating-in-a-national-reading-day-725x544.jpg"/>
          <p:cNvPicPr/>
          <p:nvPr userDrawn="1"/>
        </p:nvPicPr>
        <p:blipFill rotWithShape="1">
          <a:blip r:embed="rId8" cstate="print">
            <a:extLst>
              <a:ext uri="{28A0092B-C50C-407E-A947-70E740481C1C}">
                <a14:useLocalDpi xmlns:a14="http://schemas.microsoft.com/office/drawing/2010/main" val="0"/>
              </a:ext>
            </a:extLst>
          </a:blip>
          <a:srcRect t="19468"/>
          <a:stretch/>
        </p:blipFill>
        <p:spPr bwMode="auto">
          <a:xfrm>
            <a:off x="9576617" y="3297555"/>
            <a:ext cx="2621734" cy="1592308"/>
          </a:xfrm>
          <a:prstGeom prst="rect">
            <a:avLst/>
          </a:prstGeom>
          <a:noFill/>
          <a:ln>
            <a:noFill/>
          </a:ln>
          <a:extLst>
            <a:ext uri="{53640926-AAD7-44D8-BBD7-CCE9431645EC}">
              <a14:shadowObscured xmlns:a14="http://schemas.microsoft.com/office/drawing/2010/main"/>
            </a:ext>
          </a:extLst>
        </p:spPr>
      </p:pic>
      <p:pic>
        <p:nvPicPr>
          <p:cNvPr id="23" name="Picture 22" descr="https://upload.wikimedia.org/wikipedia/commons/f/f5/Chiang_Rai,_Northern_Thailand,_construction_project.jpg"/>
          <p:cNvPicPr/>
          <p:nvPr userDrawn="1"/>
        </p:nvPicPr>
        <p:blipFill rotWithShape="1">
          <a:blip r:embed="rId9" cstate="print">
            <a:extLst>
              <a:ext uri="{28A0092B-C50C-407E-A947-70E740481C1C}">
                <a14:useLocalDpi xmlns:a14="http://schemas.microsoft.com/office/drawing/2010/main" val="0"/>
              </a:ext>
            </a:extLst>
          </a:blip>
          <a:srcRect t="18567"/>
          <a:stretch/>
        </p:blipFill>
        <p:spPr bwMode="auto">
          <a:xfrm>
            <a:off x="9568004" y="1648021"/>
            <a:ext cx="2630347" cy="1650425"/>
          </a:xfrm>
          <a:prstGeom prst="rect">
            <a:avLst/>
          </a:prstGeom>
          <a:noFill/>
          <a:ln>
            <a:noFill/>
          </a:ln>
          <a:extLst>
            <a:ext uri="{53640926-AAD7-44D8-BBD7-CCE9431645EC}">
              <a14:shadowObscured xmlns:a14="http://schemas.microsoft.com/office/drawing/2010/main"/>
            </a:ext>
          </a:extLst>
        </p:spPr>
      </p:pic>
      <p:sp>
        <p:nvSpPr>
          <p:cNvPr id="24" name="Text Box 2"/>
          <p:cNvSpPr txBox="1">
            <a:spLocks noChangeArrowheads="1"/>
          </p:cNvSpPr>
          <p:nvPr userDrawn="1"/>
        </p:nvSpPr>
        <p:spPr bwMode="auto">
          <a:xfrm>
            <a:off x="1351884" y="619255"/>
            <a:ext cx="3425190" cy="31940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www.constructiontransparency.org</a:t>
            </a:r>
            <a:endParaRPr lang="en-GB" sz="1100" dirty="0">
              <a:solidFill>
                <a:prstClr val="black"/>
              </a:solidFill>
              <a:ea typeface="Calibri" panose="020F0502020204030204" pitchFamily="34" charset="0"/>
              <a:cs typeface="Times New Roman" panose="02020603050405020304" pitchFamily="18" charset="0"/>
            </a:endParaRPr>
          </a:p>
        </p:txBody>
      </p:sp>
      <p:sp>
        <p:nvSpPr>
          <p:cNvPr id="25" name="Text Box 2"/>
          <p:cNvSpPr txBox="1">
            <a:spLocks noChangeArrowheads="1"/>
          </p:cNvSpPr>
          <p:nvPr userDrawn="1"/>
        </p:nvSpPr>
        <p:spPr bwMode="auto">
          <a:xfrm>
            <a:off x="1351884" y="1339508"/>
            <a:ext cx="3711575" cy="31940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cost@constructiontransparency.org</a:t>
            </a:r>
            <a:endParaRPr lang="en-GB" sz="1100" dirty="0">
              <a:solidFill>
                <a:prstClr val="black"/>
              </a:solidFill>
              <a:ea typeface="Calibri" panose="020F0502020204030204" pitchFamily="34" charset="0"/>
              <a:cs typeface="Times New Roman" panose="02020603050405020304" pitchFamily="18" charset="0"/>
            </a:endParaRPr>
          </a:p>
        </p:txBody>
      </p:sp>
      <p:sp>
        <p:nvSpPr>
          <p:cNvPr id="26" name="Text Box 2"/>
          <p:cNvSpPr txBox="1">
            <a:spLocks noChangeArrowheads="1"/>
          </p:cNvSpPr>
          <p:nvPr userDrawn="1"/>
        </p:nvSpPr>
        <p:spPr bwMode="auto">
          <a:xfrm>
            <a:off x="1351884" y="2059761"/>
            <a:ext cx="3711575" cy="31940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CoST International</a:t>
            </a:r>
            <a:endParaRPr lang="en-GB" sz="1100" dirty="0">
              <a:solidFill>
                <a:prstClr val="black"/>
              </a:solidFill>
              <a:ea typeface="Calibri" panose="020F0502020204030204" pitchFamily="34" charset="0"/>
              <a:cs typeface="Times New Roman" panose="02020603050405020304" pitchFamily="18" charset="0"/>
            </a:endParaRPr>
          </a:p>
        </p:txBody>
      </p:sp>
      <p:sp>
        <p:nvSpPr>
          <p:cNvPr id="27" name="Text Box 2"/>
          <p:cNvSpPr txBox="1">
            <a:spLocks noChangeArrowheads="1"/>
          </p:cNvSpPr>
          <p:nvPr userDrawn="1"/>
        </p:nvSpPr>
        <p:spPr bwMode="auto">
          <a:xfrm>
            <a:off x="1351884" y="2780014"/>
            <a:ext cx="3711575" cy="31940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@CoSTransparency</a:t>
            </a:r>
            <a:endParaRPr lang="en-GB" sz="1100" dirty="0">
              <a:solidFill>
                <a:prstClr val="black"/>
              </a:solidFill>
              <a:ea typeface="Calibri" panose="020F0502020204030204" pitchFamily="34" charset="0"/>
              <a:cs typeface="Times New Roman" panose="02020603050405020304" pitchFamily="18" charset="0"/>
            </a:endParaRPr>
          </a:p>
        </p:txBody>
      </p:sp>
      <p:pic>
        <p:nvPicPr>
          <p:cNvPr id="28" name="Picture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38223" y="1301210"/>
            <a:ext cx="548497" cy="396000"/>
          </a:xfrm>
          <a:prstGeom prst="rect">
            <a:avLst/>
          </a:prstGeom>
        </p:spPr>
      </p:pic>
      <p:pic>
        <p:nvPicPr>
          <p:cNvPr id="29" name="Picture 28"/>
          <p:cNvPicPr>
            <a:picLocks noChangeAspect="1"/>
          </p:cNvPicPr>
          <p:nvPr userDrawn="1"/>
        </p:nvPicPr>
        <p:blipFill rotWithShape="1">
          <a:blip r:embed="rId11" cstate="print">
            <a:extLst>
              <a:ext uri="{28A0092B-C50C-407E-A947-70E740481C1C}">
                <a14:useLocalDpi xmlns:a14="http://schemas.microsoft.com/office/drawing/2010/main" val="0"/>
              </a:ext>
            </a:extLst>
          </a:blip>
          <a:srcRect l="24118" t="11586" r="23277" b="9582"/>
          <a:stretch/>
        </p:blipFill>
        <p:spPr>
          <a:xfrm>
            <a:off x="779293" y="2021463"/>
            <a:ext cx="266357" cy="396000"/>
          </a:xfrm>
          <a:prstGeom prst="rect">
            <a:avLst/>
          </a:prstGeom>
        </p:spPr>
      </p:pic>
      <p:pic>
        <p:nvPicPr>
          <p:cNvPr id="30" name="Picture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8927" y="2741716"/>
            <a:ext cx="487088" cy="396000"/>
          </a:xfrm>
          <a:prstGeom prst="rect">
            <a:avLst/>
          </a:prstGeom>
        </p:spPr>
      </p:pic>
      <p:pic>
        <p:nvPicPr>
          <p:cNvPr id="31" name="Picture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4471" y="580957"/>
            <a:ext cx="396000" cy="396000"/>
          </a:xfrm>
          <a:prstGeom prst="rect">
            <a:avLst/>
          </a:prstGeom>
        </p:spPr>
      </p:pic>
      <p:pic>
        <p:nvPicPr>
          <p:cNvPr id="32" name="Picture 3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1262" y="4182220"/>
            <a:ext cx="562419" cy="396000"/>
          </a:xfrm>
          <a:prstGeom prst="rect">
            <a:avLst/>
          </a:prstGeom>
        </p:spPr>
      </p:pic>
      <p:sp>
        <p:nvSpPr>
          <p:cNvPr id="33" name="Text Box 2"/>
          <p:cNvSpPr txBox="1">
            <a:spLocks noChangeArrowheads="1"/>
          </p:cNvSpPr>
          <p:nvPr userDrawn="1"/>
        </p:nvSpPr>
        <p:spPr bwMode="auto">
          <a:xfrm>
            <a:off x="1351884" y="4218638"/>
            <a:ext cx="4862639" cy="32316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Construction Sector Transparency Initiative (CoST)</a:t>
            </a:r>
            <a:endParaRPr lang="en-GB" sz="1100" dirty="0">
              <a:solidFill>
                <a:prstClr val="black"/>
              </a:solidFill>
              <a:ea typeface="Calibri" panose="020F0502020204030204" pitchFamily="34" charset="0"/>
              <a:cs typeface="Times New Roman" panose="02020603050405020304" pitchFamily="18" charset="0"/>
            </a:endParaRP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4471" y="3461969"/>
            <a:ext cx="396000" cy="396000"/>
          </a:xfrm>
          <a:prstGeom prst="rect">
            <a:avLst/>
          </a:prstGeom>
        </p:spPr>
      </p:pic>
      <p:sp>
        <p:nvSpPr>
          <p:cNvPr id="35" name="Text Box 2"/>
          <p:cNvSpPr txBox="1">
            <a:spLocks noChangeArrowheads="1"/>
          </p:cNvSpPr>
          <p:nvPr userDrawn="1"/>
        </p:nvSpPr>
        <p:spPr bwMode="auto">
          <a:xfrm>
            <a:off x="1351884" y="3498387"/>
            <a:ext cx="4862639" cy="323165"/>
          </a:xfrm>
          <a:prstGeom prst="rect">
            <a:avLst/>
          </a:prstGeom>
          <a:noFill/>
          <a:ln w="9525">
            <a:noFill/>
            <a:miter lim="800000"/>
            <a:headEnd/>
            <a:tailEnd/>
          </a:ln>
        </p:spPr>
        <p:txBody>
          <a:bodyPr rot="0" vert="horz" wrap="square" lIns="91440" tIns="45720" rIns="91440" bIns="45720" anchor="ctr" anchorCtr="0">
            <a:spAutoFit/>
          </a:bodyPr>
          <a:lstStyle/>
          <a:p>
            <a:r>
              <a:rPr lang="en-GB" sz="15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Construction Sector Transparency Initiative (CoST)</a:t>
            </a:r>
            <a:endParaRPr lang="en-GB" sz="11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81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38275" r="72573" b="-1"/>
          <a:stretch/>
        </p:blipFill>
        <p:spPr bwMode="auto">
          <a:xfrm flipH="1">
            <a:off x="8420100" y="0"/>
            <a:ext cx="3771900" cy="6857900"/>
          </a:xfrm>
          <a:prstGeom prst="rect">
            <a:avLst/>
          </a:prstGeom>
          <a:noFill/>
          <a:ln>
            <a:noFill/>
          </a:ln>
          <a:extLst>
            <a:ext uri="{53640926-AAD7-44D8-BBD7-CCE9431645EC}">
              <a14:shadowObscured xmlns:a14="http://schemas.microsoft.com/office/drawing/2010/main"/>
            </a:ext>
          </a:extLst>
        </p:spPr>
      </p:pic>
      <p:pic>
        <p:nvPicPr>
          <p:cNvPr id="11" name="Picture 10"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8500"/>
          <a:stretch/>
        </p:blipFill>
        <p:spPr bwMode="auto">
          <a:xfrm flipH="1">
            <a:off x="0" y="-3136"/>
            <a:ext cx="11252200" cy="6854736"/>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1850" y="615728"/>
            <a:ext cx="10515600" cy="2852737"/>
          </a:xfrm>
        </p:spPr>
        <p:txBody>
          <a:bodyPr anchor="b"/>
          <a:lstStyle>
            <a:lvl1pPr>
              <a:defRPr sz="6000">
                <a:solidFill>
                  <a:srgbClr val="CC2028"/>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3495453"/>
            <a:ext cx="10515600" cy="1500187"/>
          </a:xfrm>
        </p:spPr>
        <p:txBody>
          <a:bodyPr>
            <a:normAutofit/>
          </a:bodyPr>
          <a:lstStyle>
            <a:lvl1pPr marL="0" indent="0">
              <a:buNone/>
              <a:defRPr sz="3500" b="1" i="1">
                <a:solidFill>
                  <a:srgbClr val="B0B0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69" y="230188"/>
            <a:ext cx="2046930" cy="775679"/>
          </a:xfrm>
          <a:prstGeom prst="rect">
            <a:avLst/>
          </a:prstGeom>
        </p:spPr>
      </p:pic>
      <p:sp>
        <p:nvSpPr>
          <p:cNvPr id="14"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5"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549551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39274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392747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1546941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CC2028"/>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B0B0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27342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B0B0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273425"/>
          </a:xfrm>
        </p:spPr>
        <p:txBody>
          <a:bodyPr/>
          <a:lstStyle>
            <a:lvl1pPr>
              <a:buClr>
                <a:srgbClr val="CC2028"/>
              </a:buClr>
              <a:defRPr/>
            </a:lvl1pPr>
            <a:lvl2pPr>
              <a:buClr>
                <a:srgbClr val="CC2028"/>
              </a:buClr>
              <a:defRPr/>
            </a:lvl2pPr>
            <a:lvl3pPr>
              <a:buClr>
                <a:srgbClr val="CC2028"/>
              </a:buClr>
              <a:defRPr/>
            </a:lvl3pPr>
            <a:lvl4pPr>
              <a:buClr>
                <a:srgbClr val="CC2028"/>
              </a:buClr>
              <a:defRPr/>
            </a:lvl4pPr>
            <a:lvl5pPr>
              <a:buClr>
                <a:srgbClr val="CC202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Slide Number Placeholder 5"/>
          <p:cNvSpPr>
            <a:spLocks noGrp="1"/>
          </p:cNvSpPr>
          <p:nvPr>
            <p:ph type="sldNum" sz="quarter" idx="10"/>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5"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34043536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8500"/>
          <a:stretch/>
        </p:blipFill>
        <p:spPr bwMode="auto">
          <a:xfrm flipH="1">
            <a:off x="0" y="-3136"/>
            <a:ext cx="11252200" cy="6854736"/>
          </a:xfrm>
          <a:prstGeom prst="rect">
            <a:avLst/>
          </a:prstGeom>
          <a:noFill/>
          <a:ln>
            <a:noFill/>
          </a:ln>
          <a:extLst>
            <a:ext uri="{53640926-AAD7-44D8-BBD7-CCE9431645EC}">
              <a14:shadowObscured xmlns:a14="http://schemas.microsoft.com/office/drawing/2010/main"/>
            </a:ext>
          </a:extLst>
        </p:spPr>
      </p:pic>
      <p:pic>
        <p:nvPicPr>
          <p:cNvPr id="12" name="Picture 11" descr="http://www.phototour.minneapolis.mn.us/pics/5847.jpg"/>
          <p:cNvPicPr/>
          <p:nvPr userDrawn="1"/>
        </p:nvPicPr>
        <p:blipFill rotWithShape="1">
          <a:blip r:embed="rId2">
            <a:lum bright="70000" contrast="-70000"/>
            <a:extLst>
              <a:ext uri="{28A0092B-C50C-407E-A947-70E740481C1C}">
                <a14:useLocalDpi xmlns:a14="http://schemas.microsoft.com/office/drawing/2010/main" val="0"/>
              </a:ext>
            </a:extLst>
          </a:blip>
          <a:srcRect t="38275" r="72573" b="-1"/>
          <a:stretch/>
        </p:blipFill>
        <p:spPr bwMode="auto">
          <a:xfrm flipH="1">
            <a:off x="8420100" y="0"/>
            <a:ext cx="3771900" cy="685790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lvl1pPr>
              <a:defRPr>
                <a:solidFill>
                  <a:srgbClr val="CC2028"/>
                </a:solidFill>
              </a:defRPr>
            </a:lvl1pPr>
          </a:lstStyle>
          <a:p>
            <a:r>
              <a:rPr lang="en-US" dirty="0" smtClean="0"/>
              <a:t>Click to edit Master title style</a:t>
            </a:r>
            <a:endParaRPr lang="en-GB" dirty="0"/>
          </a:p>
        </p:txBody>
      </p:sp>
      <p:sp>
        <p:nvSpPr>
          <p:cNvPr id="9"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0"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3038868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ap">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9"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881" y="1244600"/>
            <a:ext cx="6856238" cy="4368800"/>
          </a:xfrm>
          <a:prstGeom prst="rect">
            <a:avLst/>
          </a:prstGeom>
          <a:noFill/>
          <a:ln>
            <a:noFill/>
          </a:ln>
        </p:spPr>
      </p:pic>
    </p:spTree>
    <p:extLst>
      <p:ext uri="{BB962C8B-B14F-4D97-AF65-F5344CB8AC3E}">
        <p14:creationId xmlns:p14="http://schemas.microsoft.com/office/powerpoint/2010/main" val="18580915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CC2028"/>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buClr>
                <a:srgbClr val="CC2028"/>
              </a:buClr>
              <a:defRPr sz="3200"/>
            </a:lvl1pPr>
            <a:lvl2pPr>
              <a:buClr>
                <a:srgbClr val="CC2028"/>
              </a:buClr>
              <a:defRPr sz="2800"/>
            </a:lvl2pPr>
            <a:lvl3pPr>
              <a:buClr>
                <a:srgbClr val="CC2028"/>
              </a:buClr>
              <a:defRPr sz="2400"/>
            </a:lvl3pPr>
            <a:lvl4pPr>
              <a:buClr>
                <a:srgbClr val="CC2028"/>
              </a:buClr>
              <a:defRPr sz="2000"/>
            </a:lvl4pPr>
            <a:lvl5pPr>
              <a:buClr>
                <a:srgbClr val="CC2028"/>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626929" y="6292853"/>
            <a:ext cx="2743200" cy="387347"/>
          </a:xfrm>
          <a:prstGeom prst="rect">
            <a:avLst/>
          </a:prstGeom>
        </p:spPr>
        <p:txBody>
          <a:bodyPr/>
          <a:lstStyle>
            <a:lvl1pPr algn="r">
              <a:defRPr b="1">
                <a:solidFill>
                  <a:srgbClr val="B0B0B1"/>
                </a:solidFill>
                <a:latin typeface="Arial" panose="020B0604020202020204" pitchFamily="34" charset="0"/>
                <a:cs typeface="Arial" panose="020B0604020202020204" pitchFamily="34" charset="0"/>
              </a:defRPr>
            </a:lvl1pPr>
          </a:lstStyle>
          <a:p>
            <a:fld id="{A8208E1B-A7A6-4AE5-BD84-0CCF4632FA30}" type="slidenum">
              <a:rPr lang="en-GB" smtClean="0"/>
              <a:pPr/>
              <a:t>‹#›</a:t>
            </a:fld>
            <a:endParaRPr lang="en-GB" dirty="0"/>
          </a:p>
        </p:txBody>
      </p:sp>
      <p:sp>
        <p:nvSpPr>
          <p:cNvPr id="12" name="Slide Number Placeholder 5"/>
          <p:cNvSpPr txBox="1">
            <a:spLocks/>
          </p:cNvSpPr>
          <p:nvPr userDrawn="1"/>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Tree>
    <p:extLst>
      <p:ext uri="{BB962C8B-B14F-4D97-AF65-F5344CB8AC3E}">
        <p14:creationId xmlns:p14="http://schemas.microsoft.com/office/powerpoint/2010/main" val="2199007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978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78569" y="230188"/>
            <a:ext cx="2046930" cy="775679"/>
          </a:xfrm>
          <a:prstGeom prst="rect">
            <a:avLst/>
          </a:prstGeom>
        </p:spPr>
      </p:pic>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938837"/>
            <a:ext cx="12192000" cy="290286"/>
          </a:xfrm>
          <a:prstGeom prst="rect">
            <a:avLst/>
          </a:prstGeom>
        </p:spPr>
      </p:pic>
    </p:spTree>
    <p:extLst>
      <p:ext uri="{BB962C8B-B14F-4D97-AF65-F5344CB8AC3E}">
        <p14:creationId xmlns:p14="http://schemas.microsoft.com/office/powerpoint/2010/main" val="240216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9" r:id="rId11"/>
    <p:sldLayoutId id="2147483660" r:id="rId12"/>
    <p:sldLayoutId id="2147483658" r:id="rId13"/>
    <p:sldLayoutId id="2147483662" r:id="rId14"/>
    <p:sldLayoutId id="2147483676"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978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78569" y="230188"/>
            <a:ext cx="2046930" cy="775679"/>
          </a:xfrm>
          <a:prstGeom prst="rect">
            <a:avLst/>
          </a:prstGeom>
        </p:spPr>
      </p:pic>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38837"/>
            <a:ext cx="12192000" cy="290286"/>
          </a:xfrm>
          <a:prstGeom prst="rect">
            <a:avLst/>
          </a:prstGeom>
        </p:spPr>
      </p:pic>
    </p:spTree>
    <p:extLst>
      <p:ext uri="{BB962C8B-B14F-4D97-AF65-F5344CB8AC3E}">
        <p14:creationId xmlns:p14="http://schemas.microsoft.com/office/powerpoint/2010/main" val="8462985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371" y="1030518"/>
            <a:ext cx="6556829" cy="1860777"/>
          </a:xfrm>
        </p:spPr>
        <p:txBody>
          <a:bodyPr/>
          <a:lstStyle/>
          <a:p>
            <a:r>
              <a:rPr lang="en-GB" dirty="0" smtClean="0"/>
              <a:t>CoST </a:t>
            </a:r>
            <a:r>
              <a:rPr lang="en-GB" dirty="0" err="1" smtClean="0"/>
              <a:t>LatinAmerica</a:t>
            </a:r>
            <a:endParaRPr lang="en-GB" dirty="0"/>
          </a:p>
        </p:txBody>
      </p:sp>
      <p:sp>
        <p:nvSpPr>
          <p:cNvPr id="3" name="Subtitle 2"/>
          <p:cNvSpPr>
            <a:spLocks noGrp="1"/>
          </p:cNvSpPr>
          <p:nvPr>
            <p:ph type="subTitle" idx="1"/>
          </p:nvPr>
        </p:nvSpPr>
        <p:spPr>
          <a:xfrm>
            <a:off x="250371" y="2983371"/>
            <a:ext cx="6556829" cy="855657"/>
          </a:xfrm>
        </p:spPr>
        <p:txBody>
          <a:bodyPr>
            <a:normAutofit fontScale="85000" lnSpcReduction="20000"/>
          </a:bodyPr>
          <a:lstStyle/>
          <a:p>
            <a:r>
              <a:rPr lang="en-GB" dirty="0" smtClean="0"/>
              <a:t>Better value from infrastructure</a:t>
            </a:r>
            <a:endParaRPr lang="en-GB" dirty="0"/>
          </a:p>
        </p:txBody>
      </p:sp>
      <p:sp>
        <p:nvSpPr>
          <p:cNvPr id="4" name="Subtitle 2"/>
          <p:cNvSpPr txBox="1">
            <a:spLocks/>
          </p:cNvSpPr>
          <p:nvPr/>
        </p:nvSpPr>
        <p:spPr>
          <a:xfrm>
            <a:off x="255827" y="4955236"/>
            <a:ext cx="9144000" cy="9266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rgbClr val="B0B0B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500" dirty="0" smtClean="0">
                <a:solidFill>
                  <a:srgbClr val="B0B0B1"/>
                </a:solidFill>
              </a:rPr>
              <a:t>Bernadine Fernz, @CoSTransparency</a:t>
            </a:r>
          </a:p>
          <a:p>
            <a:pPr algn="l"/>
            <a:r>
              <a:rPr lang="en-GB" sz="2500" dirty="0" smtClean="0">
                <a:solidFill>
                  <a:srgbClr val="B0B0B1"/>
                </a:solidFill>
              </a:rPr>
              <a:t>XII Annual Conference on Government Procurement 2016</a:t>
            </a:r>
            <a:endParaRPr lang="en-GB" sz="2500" dirty="0">
              <a:solidFill>
                <a:srgbClr val="B0B0B1"/>
              </a:solidFill>
            </a:endParaRPr>
          </a:p>
        </p:txBody>
      </p:sp>
    </p:spTree>
    <p:extLst>
      <p:ext uri="{BB962C8B-B14F-4D97-AF65-F5344CB8AC3E}">
        <p14:creationId xmlns:p14="http://schemas.microsoft.com/office/powerpoint/2010/main" val="49058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34" y="260033"/>
            <a:ext cx="10515600" cy="1325563"/>
          </a:xfrm>
        </p:spPr>
        <p:txBody>
          <a:bodyPr/>
          <a:lstStyle/>
          <a:p>
            <a:r>
              <a:rPr lang="en-GB" sz="4000" dirty="0" smtClean="0"/>
              <a:t>Beyond Transparency: Project Impacts</a:t>
            </a:r>
            <a:br>
              <a:rPr lang="en-GB" sz="4000" dirty="0" smtClean="0"/>
            </a:br>
            <a:r>
              <a:rPr lang="en-GB" sz="3200" dirty="0" smtClean="0">
                <a:solidFill>
                  <a:schemeClr val="bg2">
                    <a:lumMod val="50000"/>
                  </a:schemeClr>
                </a:solidFill>
              </a:rPr>
              <a:t>Guatemala Belize Bridge</a:t>
            </a:r>
            <a:endParaRPr lang="en-MY" sz="3200" dirty="0">
              <a:solidFill>
                <a:schemeClr val="bg2">
                  <a:lumMod val="50000"/>
                </a:schemeClr>
              </a:solidFill>
            </a:endParaRPr>
          </a:p>
        </p:txBody>
      </p:sp>
      <p:pic>
        <p:nvPicPr>
          <p:cNvPr id="6" name="Picture 5" descr="C:\Users\emorgan\Documents\CoST\CoST Comms\Design - Oyster\Images\Film stills\Raindown\Guatemala brid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989" y="1523581"/>
            <a:ext cx="4456517" cy="2940136"/>
          </a:xfrm>
          <a:prstGeom prst="rect">
            <a:avLst/>
          </a:prstGeom>
          <a:noFill/>
          <a:ln>
            <a:noFill/>
          </a:ln>
        </p:spPr>
      </p:pic>
      <p:sp>
        <p:nvSpPr>
          <p:cNvPr id="7" name="TextBox 6"/>
          <p:cNvSpPr txBox="1"/>
          <p:nvPr/>
        </p:nvSpPr>
        <p:spPr>
          <a:xfrm>
            <a:off x="572494" y="1435899"/>
            <a:ext cx="6520069" cy="3477875"/>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CoST Guatemala Assurance Team discovered:</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Contract to </a:t>
            </a:r>
            <a:r>
              <a:rPr lang="en-GB" sz="2000" i="1" dirty="0" smtClean="0">
                <a:latin typeface="Arial" panose="020B0604020202020204" pitchFamily="34" charset="0"/>
                <a:cs typeface="Arial" panose="020B0604020202020204" pitchFamily="34" charset="0"/>
              </a:rPr>
              <a:t>Rehabilitate the Belize Bridge </a:t>
            </a:r>
            <a:r>
              <a:rPr lang="en-GB" sz="2000" dirty="0" smtClean="0">
                <a:latin typeface="Arial" panose="020B0604020202020204" pitchFamily="34" charset="0"/>
                <a:cs typeface="Arial" panose="020B0604020202020204" pitchFamily="34" charset="0"/>
              </a:rPr>
              <a:t>was awarded under emergency procedures</a:t>
            </a: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BUT there was no ‘emergency’</a:t>
            </a:r>
          </a:p>
          <a:p>
            <a:r>
              <a:rPr lang="en-GB" sz="2000" dirty="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rPr>
              <a:t>Works were not needed</a:t>
            </a: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BUT if carried out, the bridge would have been damaged, requiring further repair</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MSG highlighted issues and the contract was annulled</a:t>
            </a:r>
            <a:endParaRPr lang="en-MY"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613" y="5070477"/>
            <a:ext cx="1227600" cy="664385"/>
          </a:xfrm>
          <a:prstGeom prst="rect">
            <a:avLst/>
          </a:prstGeom>
        </p:spPr>
      </p:pic>
      <p:sp>
        <p:nvSpPr>
          <p:cNvPr id="3" name="TextBox 2"/>
          <p:cNvSpPr txBox="1"/>
          <p:nvPr/>
        </p:nvSpPr>
        <p:spPr>
          <a:xfrm>
            <a:off x="2969160" y="5171836"/>
            <a:ext cx="8489805" cy="461665"/>
          </a:xfrm>
          <a:prstGeom prst="rect">
            <a:avLst/>
          </a:prstGeom>
          <a:noFill/>
        </p:spPr>
        <p:txBody>
          <a:bodyPr wrap="square" rtlCol="0">
            <a:spAutoFit/>
          </a:bodyPr>
          <a:lstStyle/>
          <a:p>
            <a:r>
              <a:rPr lang="en-GB" sz="24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CoST Guatemala </a:t>
            </a:r>
            <a:r>
              <a:rPr lang="en-GB" sz="2400" b="1" dirty="0" smtClean="0">
                <a:solidFill>
                  <a:srgbClr val="C00000"/>
                </a:solidFill>
                <a:latin typeface="Arial" panose="020B0604020202020204" pitchFamily="34" charset="0"/>
                <a:ea typeface="SimSun" panose="02010600030101010101" pitchFamily="2" charset="-122"/>
                <a:cs typeface="Times New Roman" panose="02020603050405020304" pitchFamily="18" charset="0"/>
              </a:rPr>
              <a:t>intervention saved </a:t>
            </a:r>
            <a:r>
              <a:rPr lang="en-GB" sz="2400" b="1" dirty="0">
                <a:solidFill>
                  <a:srgbClr val="C00000"/>
                </a:solidFill>
                <a:latin typeface="Arial" panose="020B0604020202020204" pitchFamily="34" charset="0"/>
                <a:ea typeface="SimSun" panose="02010600030101010101" pitchFamily="2" charset="-122"/>
                <a:cs typeface="Times New Roman" panose="02020603050405020304" pitchFamily="18" charset="0"/>
              </a:rPr>
              <a:t>US$5 </a:t>
            </a:r>
            <a:r>
              <a:rPr lang="en-GB" sz="2400" b="1" dirty="0" smtClean="0">
                <a:solidFill>
                  <a:srgbClr val="C00000"/>
                </a:solidFill>
                <a:latin typeface="Arial" panose="020B0604020202020204" pitchFamily="34" charset="0"/>
                <a:ea typeface="SimSun" panose="02010600030101010101" pitchFamily="2" charset="-122"/>
                <a:cs typeface="Times New Roman" panose="02020603050405020304" pitchFamily="18" charset="0"/>
              </a:rPr>
              <a:t>million</a:t>
            </a:r>
            <a:r>
              <a:rPr lang="en-GB" sz="2400" b="1" dirty="0" smtClean="0">
                <a:latin typeface="Arial" panose="020B0604020202020204" pitchFamily="34" charset="0"/>
                <a:ea typeface="SimSun" panose="02010600030101010101" pitchFamily="2" charset="-122"/>
                <a:cs typeface="Times New Roman" panose="02020603050405020304" pitchFamily="18" charset="0"/>
              </a:rPr>
              <a:t>. </a:t>
            </a:r>
            <a:endParaRPr lang="en-MY" sz="2400" dirty="0">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2430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82" y="452579"/>
            <a:ext cx="11361794" cy="1325563"/>
          </a:xfrm>
        </p:spPr>
        <p:txBody>
          <a:bodyPr>
            <a:normAutofit fontScale="90000"/>
          </a:bodyPr>
          <a:lstStyle/>
          <a:p>
            <a:r>
              <a:rPr lang="en-GB" dirty="0" smtClean="0"/>
              <a:t>Beyond Transparency: Project Impacts</a:t>
            </a:r>
            <a:br>
              <a:rPr lang="en-GB" dirty="0" smtClean="0"/>
            </a:br>
            <a:r>
              <a:rPr lang="en-GB" sz="3600" dirty="0" smtClean="0">
                <a:solidFill>
                  <a:schemeClr val="bg2">
                    <a:lumMod val="50000"/>
                  </a:schemeClr>
                </a:solidFill>
              </a:rPr>
              <a:t>Honduras Route 22 </a:t>
            </a:r>
            <a:r>
              <a:rPr lang="en-GB" sz="2700" dirty="0" smtClean="0">
                <a:solidFill>
                  <a:schemeClr val="bg2">
                    <a:lumMod val="50000"/>
                  </a:schemeClr>
                </a:solidFill>
              </a:rPr>
              <a:t>(</a:t>
            </a:r>
            <a:r>
              <a:rPr lang="en-GB" sz="2700" i="1" dirty="0" err="1" smtClean="0">
                <a:solidFill>
                  <a:schemeClr val="bg2">
                    <a:lumMod val="50000"/>
                  </a:schemeClr>
                </a:solidFill>
              </a:rPr>
              <a:t>Siguatepeque</a:t>
            </a:r>
            <a:r>
              <a:rPr lang="en-GB" sz="2700" i="1" dirty="0" smtClean="0">
                <a:solidFill>
                  <a:schemeClr val="bg2">
                    <a:lumMod val="50000"/>
                  </a:schemeClr>
                </a:solidFill>
              </a:rPr>
              <a:t>-Jesus </a:t>
            </a:r>
            <a:r>
              <a:rPr lang="en-GB" sz="2700" i="1" dirty="0">
                <a:solidFill>
                  <a:schemeClr val="bg2">
                    <a:lumMod val="50000"/>
                  </a:schemeClr>
                </a:solidFill>
              </a:rPr>
              <a:t>de </a:t>
            </a:r>
            <a:r>
              <a:rPr lang="en-GB" sz="2700" i="1" dirty="0" err="1">
                <a:solidFill>
                  <a:schemeClr val="bg2">
                    <a:lumMod val="50000"/>
                  </a:schemeClr>
                </a:solidFill>
              </a:rPr>
              <a:t>Otoro</a:t>
            </a:r>
            <a:r>
              <a:rPr lang="en-GB" sz="2700" i="1" dirty="0">
                <a:solidFill>
                  <a:schemeClr val="bg2">
                    <a:lumMod val="50000"/>
                  </a:schemeClr>
                </a:solidFill>
              </a:rPr>
              <a:t>-La Esperanza)</a:t>
            </a:r>
            <a:r>
              <a:rPr lang="en-GB" sz="2700" dirty="0">
                <a:solidFill>
                  <a:schemeClr val="bg2">
                    <a:lumMod val="50000"/>
                  </a:schemeClr>
                </a:solidFill>
              </a:rPr>
              <a:t/>
            </a:r>
            <a:br>
              <a:rPr lang="en-GB" sz="2700" dirty="0">
                <a:solidFill>
                  <a:schemeClr val="bg2">
                    <a:lumMod val="50000"/>
                  </a:schemeClr>
                </a:solidFill>
              </a:rPr>
            </a:br>
            <a:endParaRPr lang="en-MY" sz="2700" dirty="0">
              <a:solidFill>
                <a:schemeClr val="bg2">
                  <a:lumMod val="50000"/>
                </a:schemeClr>
              </a:solidFill>
            </a:endParaRPr>
          </a:p>
        </p:txBody>
      </p:sp>
      <p:sp>
        <p:nvSpPr>
          <p:cNvPr id="3" name="TextBox 2"/>
          <p:cNvSpPr txBox="1"/>
          <p:nvPr/>
        </p:nvSpPr>
        <p:spPr>
          <a:xfrm>
            <a:off x="4304203" y="4574805"/>
            <a:ext cx="7598900"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CoST stopped environmental violations </a:t>
            </a:r>
            <a:endParaRPr lang="en-GB" sz="2400" b="1" i="1"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7040" y="4266148"/>
            <a:ext cx="900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E6E75065-D091-4993-A2E3-305857D3F2AC" descr="5CD88BC5-F0AD-4565-B07F-7CA0085A59A5@AR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870" y="1608721"/>
            <a:ext cx="2307600" cy="154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940347AB-E721-42D3-BE55-E059D417524E" descr="991EA627-890F-432E-9409-3BCB843672A4@ARRIS"/>
          <p:cNvPicPr>
            <a:picLocks noChangeAspect="1" noChangeArrowheads="1"/>
          </p:cNvPicPr>
          <p:nvPr/>
        </p:nvPicPr>
        <p:blipFill rotWithShape="1">
          <a:blip r:embed="rId5">
            <a:extLst>
              <a:ext uri="{28A0092B-C50C-407E-A947-70E740481C1C}">
                <a14:useLocalDpi xmlns:a14="http://schemas.microsoft.com/office/drawing/2010/main" val="0"/>
              </a:ext>
            </a:extLst>
          </a:blip>
          <a:srcRect r="49596" b="22949"/>
          <a:stretch/>
        </p:blipFill>
        <p:spPr bwMode="auto">
          <a:xfrm>
            <a:off x="596038" y="3253127"/>
            <a:ext cx="2307600" cy="23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21587" y="1590984"/>
            <a:ext cx="8781516" cy="2862322"/>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CoST Honduras Assurance Team discovered:</a:t>
            </a:r>
          </a:p>
          <a:p>
            <a:endParaRPr lang="en-GB" sz="1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Contractors in violation of environmental regulations &amp; standards</a:t>
            </a: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Asphalt </a:t>
            </a:r>
            <a:r>
              <a:rPr lang="en-GB" sz="2000" dirty="0" smtClean="0">
                <a:latin typeface="Arial" panose="020B0604020202020204" pitchFamily="34" charset="0"/>
                <a:cs typeface="Arial" panose="020B0604020202020204" pitchFamily="34" charset="0"/>
              </a:rPr>
              <a:t>heated/burnt </a:t>
            </a:r>
            <a:r>
              <a:rPr lang="en-GB" sz="2000" dirty="0">
                <a:latin typeface="Arial" panose="020B0604020202020204" pitchFamily="34" charset="0"/>
                <a:cs typeface="Arial" panose="020B0604020202020204" pitchFamily="34" charset="0"/>
              </a:rPr>
              <a:t>in open </a:t>
            </a:r>
            <a:r>
              <a:rPr lang="en-GB" sz="2000" dirty="0" smtClean="0">
                <a:latin typeface="Arial" panose="020B0604020202020204" pitchFamily="34" charset="0"/>
                <a:cs typeface="Arial" panose="020B0604020202020204" pitchFamily="34" charset="0"/>
              </a:rPr>
              <a:t>barrels/drums on </a:t>
            </a: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roadside</a:t>
            </a:r>
          </a:p>
          <a:p>
            <a:pPr marL="342900" indent="-34290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Toxic chemicals and pollutants released </a:t>
            </a:r>
            <a:r>
              <a:rPr lang="en-GB" sz="2000" dirty="0">
                <a:latin typeface="Arial" panose="020B0604020202020204" pitchFamily="34" charset="0"/>
                <a:cs typeface="Arial" panose="020B0604020202020204" pitchFamily="34" charset="0"/>
              </a:rPr>
              <a:t>into the atmosphere </a:t>
            </a:r>
            <a:endParaRPr lang="en-GB"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Harmful effects to local community e.g. respiratory illness/skin cancer </a:t>
            </a:r>
          </a:p>
          <a:p>
            <a:pPr marL="800100" lvl="1" indent="-342900">
              <a:buFont typeface="Wingdings" panose="05000000000000000000" pitchFamily="2" charset="2"/>
              <a:buChar char="v"/>
            </a:pPr>
            <a:r>
              <a:rPr lang="en-GB" sz="2000" dirty="0" smtClean="0">
                <a:latin typeface="Arial" panose="020B0604020202020204" pitchFamily="34" charset="0"/>
                <a:cs typeface="Arial" panose="020B0604020202020204" pitchFamily="34" charset="0"/>
              </a:rPr>
              <a:t>Also dangerous for workers; risk of severe burns and combustion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CoST Honduras </a:t>
            </a:r>
            <a:r>
              <a:rPr lang="en-GB" sz="2000" dirty="0" smtClean="0">
                <a:latin typeface="Arial" panose="020B0604020202020204" pitchFamily="34" charset="0"/>
                <a:cs typeface="Arial" panose="020B0604020202020204" pitchFamily="34" charset="0"/>
              </a:rPr>
              <a:t>alerted </a:t>
            </a:r>
            <a:r>
              <a:rPr lang="en-GB" sz="2000" dirty="0">
                <a:latin typeface="Arial" panose="020B0604020202020204" pitchFamily="34" charset="0"/>
                <a:cs typeface="Arial" panose="020B0604020202020204" pitchFamily="34" charset="0"/>
              </a:rPr>
              <a:t>supervision </a:t>
            </a:r>
            <a:r>
              <a:rPr lang="en-GB" sz="2000" dirty="0" smtClean="0">
                <a:latin typeface="Arial" panose="020B0604020202020204" pitchFamily="34" charset="0"/>
                <a:cs typeface="Arial" panose="020B0604020202020204" pitchFamily="34" charset="0"/>
              </a:rPr>
              <a:t>company who took immediate action</a:t>
            </a:r>
          </a:p>
        </p:txBody>
      </p:sp>
      <p:sp>
        <p:nvSpPr>
          <p:cNvPr id="6" name="TextBox 5"/>
          <p:cNvSpPr txBox="1"/>
          <p:nvPr/>
        </p:nvSpPr>
        <p:spPr>
          <a:xfrm>
            <a:off x="4304203" y="5251412"/>
            <a:ext cx="7329873" cy="707886"/>
          </a:xfrm>
          <a:prstGeom prst="rect">
            <a:avLst/>
          </a:prstGeom>
          <a:noFill/>
        </p:spPr>
        <p:txBody>
          <a:bodyPr wrap="square" rtlCol="0">
            <a:spAutoFit/>
          </a:bodyPr>
          <a:lstStyle/>
          <a:p>
            <a:r>
              <a:rPr lang="en-GB" sz="2000" dirty="0" smtClean="0">
                <a:solidFill>
                  <a:schemeClr val="bg2">
                    <a:lumMod val="50000"/>
                  </a:schemeClr>
                </a:solidFill>
                <a:latin typeface="Arial" panose="020B0604020202020204" pitchFamily="34" charset="0"/>
                <a:cs typeface="Arial" panose="020B0604020202020204" pitchFamily="34" charset="0"/>
              </a:rPr>
              <a:t>working </a:t>
            </a:r>
            <a:r>
              <a:rPr lang="en-GB" sz="2000" dirty="0">
                <a:solidFill>
                  <a:schemeClr val="bg2">
                    <a:lumMod val="50000"/>
                  </a:schemeClr>
                </a:solidFill>
                <a:latin typeface="Arial" panose="020B0604020202020204" pitchFamily="34" charset="0"/>
                <a:cs typeface="Arial" panose="020B0604020202020204" pitchFamily="34" charset="0"/>
              </a:rPr>
              <a:t>with government </a:t>
            </a:r>
            <a:r>
              <a:rPr lang="en-GB" sz="2000" dirty="0" smtClean="0">
                <a:solidFill>
                  <a:schemeClr val="bg2">
                    <a:lumMod val="50000"/>
                  </a:schemeClr>
                </a:solidFill>
                <a:latin typeface="Arial" panose="020B0604020202020204" pitchFamily="34" charset="0"/>
                <a:cs typeface="Arial" panose="020B0604020202020204" pitchFamily="34" charset="0"/>
              </a:rPr>
              <a:t>and civil society to improve environmental compliance</a:t>
            </a:r>
            <a:endParaRPr lang="en-MY" sz="2000" dirty="0">
              <a:solidFill>
                <a:schemeClr val="bg2">
                  <a:lumMod val="50000"/>
                </a:schemeClr>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1597" y="5245661"/>
            <a:ext cx="795443" cy="573750"/>
          </a:xfrm>
          <a:prstGeom prst="rect">
            <a:avLst/>
          </a:prstGeom>
        </p:spPr>
      </p:pic>
    </p:spTree>
    <p:extLst>
      <p:ext uri="{BB962C8B-B14F-4D97-AF65-F5344CB8AC3E}">
        <p14:creationId xmlns:p14="http://schemas.microsoft.com/office/powerpoint/2010/main" val="381280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 y="118959"/>
            <a:ext cx="11139115" cy="1325563"/>
          </a:xfrm>
        </p:spPr>
        <p:txBody>
          <a:bodyPr>
            <a:normAutofit/>
          </a:bodyPr>
          <a:lstStyle/>
          <a:p>
            <a:r>
              <a:rPr lang="en-GB" sz="4000" dirty="0" smtClean="0"/>
              <a:t>Beyond Transparency: Broader Impacts</a:t>
            </a:r>
            <a:br>
              <a:rPr lang="en-GB" sz="4000" dirty="0" smtClean="0"/>
            </a:br>
            <a:r>
              <a:rPr lang="en-GB" sz="3200" dirty="0" smtClean="0">
                <a:solidFill>
                  <a:schemeClr val="bg2">
                    <a:lumMod val="50000"/>
                  </a:schemeClr>
                </a:solidFill>
              </a:rPr>
              <a:t>Honduras Las </a:t>
            </a:r>
            <a:r>
              <a:rPr lang="en-GB" sz="3200" dirty="0" err="1" smtClean="0">
                <a:solidFill>
                  <a:schemeClr val="bg2">
                    <a:lumMod val="50000"/>
                  </a:schemeClr>
                </a:solidFill>
              </a:rPr>
              <a:t>Crucitas</a:t>
            </a:r>
            <a:r>
              <a:rPr lang="en-GB" sz="3200" dirty="0" smtClean="0">
                <a:solidFill>
                  <a:schemeClr val="bg2">
                    <a:lumMod val="50000"/>
                  </a:schemeClr>
                </a:solidFill>
              </a:rPr>
              <a:t> – </a:t>
            </a:r>
            <a:r>
              <a:rPr lang="en-GB" sz="3200" dirty="0" err="1" smtClean="0">
                <a:solidFill>
                  <a:schemeClr val="bg2">
                    <a:lumMod val="50000"/>
                  </a:schemeClr>
                </a:solidFill>
              </a:rPr>
              <a:t>Teupasenti</a:t>
            </a:r>
            <a:r>
              <a:rPr lang="en-GB" sz="3200" dirty="0" smtClean="0">
                <a:solidFill>
                  <a:schemeClr val="bg2">
                    <a:lumMod val="50000"/>
                  </a:schemeClr>
                </a:solidFill>
              </a:rPr>
              <a:t> Road Project</a:t>
            </a:r>
            <a:endParaRPr lang="en-MY" sz="3200" dirty="0">
              <a:solidFill>
                <a:schemeClr val="bg2">
                  <a:lumMod val="50000"/>
                </a:schemeClr>
              </a:solidFill>
            </a:endParaRPr>
          </a:p>
        </p:txBody>
      </p:sp>
      <p:sp>
        <p:nvSpPr>
          <p:cNvPr id="3" name="Content Placeholder 2"/>
          <p:cNvSpPr>
            <a:spLocks noGrp="1"/>
          </p:cNvSpPr>
          <p:nvPr>
            <p:ph idx="1"/>
          </p:nvPr>
        </p:nvSpPr>
        <p:spPr>
          <a:xfrm>
            <a:off x="445273" y="1421446"/>
            <a:ext cx="11402170" cy="3263795"/>
          </a:xfrm>
        </p:spPr>
        <p:txBody>
          <a:bodyPr>
            <a:normAutofit fontScale="70000" lnSpcReduction="20000"/>
          </a:bodyPr>
          <a:lstStyle/>
          <a:p>
            <a:pPr marL="0" indent="0">
              <a:lnSpc>
                <a:spcPct val="120000"/>
              </a:lnSpc>
              <a:spcBef>
                <a:spcPts val="0"/>
              </a:spcBef>
              <a:buNone/>
            </a:pPr>
            <a:r>
              <a:rPr lang="en-GB" sz="2900" dirty="0" smtClean="0"/>
              <a:t>CoST Honduras Assurance Team discovered:</a:t>
            </a:r>
          </a:p>
          <a:p>
            <a:pPr marL="0" indent="0">
              <a:lnSpc>
                <a:spcPct val="120000"/>
              </a:lnSpc>
              <a:spcBef>
                <a:spcPts val="0"/>
              </a:spcBef>
              <a:buNone/>
            </a:pPr>
            <a:endParaRPr lang="en-GB" sz="1700" dirty="0" smtClean="0"/>
          </a:p>
          <a:p>
            <a:pPr marL="0" indent="0">
              <a:lnSpc>
                <a:spcPct val="120000"/>
              </a:lnSpc>
              <a:spcBef>
                <a:spcPts val="0"/>
              </a:spcBef>
              <a:buNone/>
            </a:pPr>
            <a:r>
              <a:rPr lang="en-GB" sz="2900" dirty="0" smtClean="0"/>
              <a:t>Project </a:t>
            </a:r>
            <a:r>
              <a:rPr lang="en-GB" sz="2900" dirty="0"/>
              <a:t>approved </a:t>
            </a:r>
            <a:r>
              <a:rPr lang="en-GB" sz="2900" dirty="0" smtClean="0"/>
              <a:t>on inaccurate information</a:t>
            </a:r>
            <a:r>
              <a:rPr lang="en-GB" sz="2900" dirty="0" smtClean="0"/>
              <a:t>. </a:t>
            </a:r>
            <a:r>
              <a:rPr lang="en-GB" sz="2900" dirty="0"/>
              <a:t>Community resettlement needs/plans not </a:t>
            </a:r>
            <a:r>
              <a:rPr lang="en-GB" sz="2900" dirty="0" smtClean="0"/>
              <a:t>declared.       </a:t>
            </a:r>
          </a:p>
          <a:p>
            <a:pPr>
              <a:lnSpc>
                <a:spcPct val="120000"/>
              </a:lnSpc>
              <a:spcBef>
                <a:spcPts val="0"/>
              </a:spcBef>
              <a:buFont typeface="Wingdings" panose="05000000000000000000" pitchFamily="2" charset="2"/>
              <a:buChar char="Ø"/>
            </a:pPr>
            <a:r>
              <a:rPr lang="en-GB" sz="2900" dirty="0" smtClean="0"/>
              <a:t>Social impact significant; work began before communities were informed/resettled</a:t>
            </a:r>
          </a:p>
          <a:p>
            <a:pPr>
              <a:lnSpc>
                <a:spcPct val="120000"/>
              </a:lnSpc>
              <a:spcBef>
                <a:spcPts val="0"/>
              </a:spcBef>
              <a:buFont typeface="Wingdings" panose="05000000000000000000" pitchFamily="2" charset="2"/>
              <a:buChar char="Ø"/>
            </a:pPr>
            <a:r>
              <a:rPr lang="en-GB" sz="2900" dirty="0" smtClean="0"/>
              <a:t>Time and cost overruns</a:t>
            </a:r>
          </a:p>
          <a:p>
            <a:pPr lvl="1">
              <a:lnSpc>
                <a:spcPct val="120000"/>
              </a:lnSpc>
              <a:spcBef>
                <a:spcPts val="0"/>
              </a:spcBef>
              <a:buFont typeface="Wingdings" panose="05000000000000000000" pitchFamily="2" charset="2"/>
              <a:buChar char="v"/>
            </a:pPr>
            <a:r>
              <a:rPr lang="en-GB" sz="2900" dirty="0" smtClean="0"/>
              <a:t>&gt; 7.5 year time delay (92 months)</a:t>
            </a:r>
          </a:p>
          <a:p>
            <a:pPr lvl="1">
              <a:lnSpc>
                <a:spcPct val="120000"/>
              </a:lnSpc>
              <a:spcBef>
                <a:spcPts val="0"/>
              </a:spcBef>
              <a:buFont typeface="Wingdings" panose="05000000000000000000" pitchFamily="2" charset="2"/>
              <a:buChar char="v"/>
            </a:pPr>
            <a:r>
              <a:rPr lang="en-GB" sz="2900" dirty="0" smtClean="0"/>
              <a:t>&gt; US$5 million cost escalation (approx. 120% increase)</a:t>
            </a:r>
          </a:p>
          <a:p>
            <a:pPr marL="0" indent="0">
              <a:lnSpc>
                <a:spcPct val="120000"/>
              </a:lnSpc>
              <a:spcBef>
                <a:spcPts val="0"/>
              </a:spcBef>
              <a:buNone/>
            </a:pPr>
            <a:endParaRPr lang="en-GB" sz="2200" dirty="0" smtClean="0"/>
          </a:p>
          <a:p>
            <a:pPr marL="0" indent="0">
              <a:lnSpc>
                <a:spcPct val="120000"/>
              </a:lnSpc>
              <a:spcBef>
                <a:spcPts val="0"/>
              </a:spcBef>
              <a:buNone/>
            </a:pPr>
            <a:r>
              <a:rPr lang="en-GB" sz="2900" dirty="0" smtClean="0"/>
              <a:t>CoST Honduras highlighted the issue.  Ministry of Finance introduced new regulations including specific requirement to disclose resettlement needs and costs at project proposal stage.</a:t>
            </a:r>
            <a:endParaRPr lang="en-GB" dirty="0" smtClean="0"/>
          </a:p>
          <a:p>
            <a:pPr marL="0" indent="0">
              <a:buNone/>
            </a:pPr>
            <a:endParaRPr lang="en-MY"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011" y="4433242"/>
            <a:ext cx="795443" cy="71366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884617" y="4559241"/>
            <a:ext cx="1006635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CoST helped introduce stricter rules for project approvals</a:t>
            </a:r>
            <a:endParaRPr lang="en-MY"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11" y="5299773"/>
            <a:ext cx="795443" cy="573750"/>
          </a:xfrm>
          <a:prstGeom prst="rect">
            <a:avLst/>
          </a:prstGeom>
        </p:spPr>
      </p:pic>
      <p:sp>
        <p:nvSpPr>
          <p:cNvPr id="13" name="TextBox 12"/>
          <p:cNvSpPr txBox="1"/>
          <p:nvPr/>
        </p:nvSpPr>
        <p:spPr>
          <a:xfrm>
            <a:off x="1884617" y="5299773"/>
            <a:ext cx="9749459" cy="400110"/>
          </a:xfrm>
          <a:prstGeom prst="rect">
            <a:avLst/>
          </a:prstGeom>
          <a:noFill/>
        </p:spPr>
        <p:txBody>
          <a:bodyPr wrap="square" rtlCol="0">
            <a:spAutoFit/>
          </a:bodyPr>
          <a:lstStyle/>
          <a:p>
            <a:r>
              <a:rPr lang="en-GB" sz="2000" dirty="0" smtClean="0">
                <a:solidFill>
                  <a:schemeClr val="bg2">
                    <a:lumMod val="50000"/>
                  </a:schemeClr>
                </a:solidFill>
                <a:latin typeface="Arial" panose="020B0604020202020204" pitchFamily="34" charset="0"/>
                <a:cs typeface="Arial" panose="020B0604020202020204" pitchFamily="34" charset="0"/>
              </a:rPr>
              <a:t>working </a:t>
            </a:r>
            <a:r>
              <a:rPr lang="en-GB" sz="2000" dirty="0">
                <a:solidFill>
                  <a:schemeClr val="bg2">
                    <a:lumMod val="50000"/>
                  </a:schemeClr>
                </a:solidFill>
                <a:latin typeface="Arial" panose="020B0604020202020204" pitchFamily="34" charset="0"/>
                <a:cs typeface="Arial" panose="020B0604020202020204" pitchFamily="34" charset="0"/>
              </a:rPr>
              <a:t>with government to </a:t>
            </a:r>
            <a:r>
              <a:rPr lang="en-GB" sz="2000" dirty="0" smtClean="0">
                <a:solidFill>
                  <a:schemeClr val="bg2">
                    <a:lumMod val="50000"/>
                  </a:schemeClr>
                </a:solidFill>
                <a:latin typeface="Arial" panose="020B0604020202020204" pitchFamily="34" charset="0"/>
                <a:cs typeface="Arial" panose="020B0604020202020204" pitchFamily="34" charset="0"/>
              </a:rPr>
              <a:t>improve enforcement for false/incomplete information</a:t>
            </a:r>
          </a:p>
        </p:txBody>
      </p:sp>
    </p:spTree>
    <p:extLst>
      <p:ext uri="{BB962C8B-B14F-4D97-AF65-F5344CB8AC3E}">
        <p14:creationId xmlns:p14="http://schemas.microsoft.com/office/powerpoint/2010/main" val="323927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4144" y="399924"/>
            <a:ext cx="10515600" cy="1325563"/>
          </a:xfrm>
        </p:spPr>
        <p:txBody>
          <a:bodyPr>
            <a:normAutofit/>
          </a:bodyPr>
          <a:lstStyle/>
          <a:p>
            <a:r>
              <a:rPr lang="en-GB" sz="4000" dirty="0" smtClean="0"/>
              <a:t>Beyond Transparency: Broader Impacts</a:t>
            </a:r>
            <a:endParaRPr lang="en-MY" sz="4000" dirty="0"/>
          </a:p>
        </p:txBody>
      </p:sp>
      <p:sp>
        <p:nvSpPr>
          <p:cNvPr id="9" name="Content Placeholder 8"/>
          <p:cNvSpPr txBox="1">
            <a:spLocks noGrp="1"/>
          </p:cNvSpPr>
          <p:nvPr>
            <p:ph idx="1"/>
          </p:nvPr>
        </p:nvSpPr>
        <p:spPr>
          <a:xfrm>
            <a:off x="2325188" y="1825625"/>
            <a:ext cx="9028611" cy="3596882"/>
          </a:xfrm>
          <a:prstGeom prst="rect">
            <a:avLst/>
          </a:prstGeom>
          <a:noFill/>
        </p:spPr>
        <p:txBody>
          <a:bodyPr wrap="square" rtlCol="0">
            <a:spAutoFit/>
          </a:bodyPr>
          <a:lstStyle/>
          <a:p>
            <a:pPr marL="0" indent="0">
              <a:buNone/>
            </a:pPr>
            <a:r>
              <a:rPr lang="en-GB" sz="2400" dirty="0" smtClean="0"/>
              <a:t>Procurement reforms:</a:t>
            </a:r>
            <a:endParaRPr lang="en-GB" sz="2400" dirty="0"/>
          </a:p>
          <a:p>
            <a:pPr marL="271463" lvl="1" indent="-271463">
              <a:buFont typeface="Arial" panose="020B0604020202020204" pitchFamily="34" charset="0"/>
              <a:buChar char="•"/>
            </a:pPr>
            <a:r>
              <a:rPr lang="en-GB" dirty="0"/>
              <a:t>Restrictions on NGOs </a:t>
            </a:r>
            <a:r>
              <a:rPr lang="en-GB" dirty="0" smtClean="0"/>
              <a:t>in </a:t>
            </a:r>
            <a:r>
              <a:rPr lang="en-GB" dirty="0"/>
              <a:t>construction </a:t>
            </a:r>
            <a:endParaRPr lang="en-GB" dirty="0" smtClean="0"/>
          </a:p>
          <a:p>
            <a:pPr marL="271463" lvl="1" indent="-271463">
              <a:buFont typeface="Arial" panose="020B0604020202020204" pitchFamily="34" charset="0"/>
              <a:buChar char="•"/>
            </a:pPr>
            <a:r>
              <a:rPr lang="en-GB" dirty="0" smtClean="0"/>
              <a:t>Requirements </a:t>
            </a:r>
            <a:r>
              <a:rPr lang="en-GB" dirty="0"/>
              <a:t>for sufficient funds </a:t>
            </a:r>
            <a:r>
              <a:rPr lang="en-GB" dirty="0" smtClean="0"/>
              <a:t>before tender</a:t>
            </a:r>
          </a:p>
          <a:p>
            <a:pPr marL="271463" lvl="1" indent="-271463">
              <a:buFont typeface="Arial" panose="020B0604020202020204" pitchFamily="34" charset="0"/>
              <a:buChar char="•"/>
            </a:pPr>
            <a:endParaRPr lang="en-GB" dirty="0"/>
          </a:p>
          <a:p>
            <a:pPr marL="0" lvl="1" indent="0">
              <a:buNone/>
            </a:pPr>
            <a:r>
              <a:rPr lang="en-GB" dirty="0" smtClean="0"/>
              <a:t>Efficiency gains</a:t>
            </a:r>
          </a:p>
          <a:p>
            <a:pPr marL="457200" lvl="1" indent="-457200"/>
            <a:r>
              <a:rPr lang="en-GB" dirty="0" smtClean="0"/>
              <a:t>Better management and coordination on projects</a:t>
            </a:r>
          </a:p>
          <a:p>
            <a:pPr marL="457200" lvl="1" indent="-457200"/>
            <a:r>
              <a:rPr lang="en-GB" dirty="0" smtClean="0"/>
              <a:t>projects &gt; likely to be completed on time and within budget </a:t>
            </a:r>
          </a:p>
          <a:p>
            <a:pPr marL="0" lvl="1" indent="0">
              <a:buNone/>
            </a:pPr>
            <a:endParaRPr lang="en-GB" dirty="0" smtClean="0"/>
          </a:p>
          <a:p>
            <a:pPr marL="0" lvl="1" indent="0">
              <a:buNone/>
            </a:pPr>
            <a:r>
              <a:rPr lang="en-GB" dirty="0" smtClean="0"/>
              <a:t>CPI </a:t>
            </a:r>
            <a:r>
              <a:rPr lang="en-GB" dirty="0"/>
              <a:t>Ranking Improves: Honduras climbs 14 </a:t>
            </a:r>
            <a:r>
              <a:rPr lang="en-GB" dirty="0" smtClean="0"/>
              <a:t>places</a:t>
            </a:r>
            <a:endParaRPr lang="en-MY"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1277" y="1725718"/>
            <a:ext cx="1228936" cy="122893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070" t="1535" b="2747"/>
          <a:stretch/>
        </p:blipFill>
        <p:spPr>
          <a:xfrm>
            <a:off x="1009110" y="3320161"/>
            <a:ext cx="1093269" cy="1227600"/>
          </a:xfrm>
          <a:prstGeom prst="rect">
            <a:avLst/>
          </a:prstGeom>
        </p:spPr>
      </p:pic>
      <p:pic>
        <p:nvPicPr>
          <p:cNvPr id="6" name="Picture 5"/>
          <p:cNvPicPr>
            <a:picLocks noChangeAspect="1"/>
          </p:cNvPicPr>
          <p:nvPr/>
        </p:nvPicPr>
        <p:blipFill rotWithShape="1">
          <a:blip r:embed="rId5"/>
          <a:srcRect l="67278"/>
          <a:stretch/>
        </p:blipFill>
        <p:spPr>
          <a:xfrm>
            <a:off x="9701892" y="1725718"/>
            <a:ext cx="1651907" cy="14287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913269"/>
            <a:ext cx="1227600" cy="647632"/>
          </a:xfrm>
          <a:prstGeom prst="rect">
            <a:avLst/>
          </a:prstGeom>
        </p:spPr>
      </p:pic>
    </p:spTree>
    <p:extLst>
      <p:ext uri="{BB962C8B-B14F-4D97-AF65-F5344CB8AC3E}">
        <p14:creationId xmlns:p14="http://schemas.microsoft.com/office/powerpoint/2010/main" val="242776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24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is the context?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36" y="1672786"/>
            <a:ext cx="2387528" cy="125956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266" y="1730490"/>
            <a:ext cx="2213258" cy="129140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09" y="1820038"/>
            <a:ext cx="2401616" cy="1112310"/>
          </a:xfrm>
          <a:prstGeom prst="rect">
            <a:avLst/>
          </a:prstGeom>
        </p:spPr>
      </p:pic>
      <p:sp>
        <p:nvSpPr>
          <p:cNvPr id="5" name="TextBox 4"/>
          <p:cNvSpPr txBox="1"/>
          <p:nvPr/>
        </p:nvSpPr>
        <p:spPr>
          <a:xfrm>
            <a:off x="838200" y="3218022"/>
            <a:ext cx="3505200" cy="707886"/>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Global construction likely to be worth </a:t>
            </a:r>
            <a:r>
              <a:rPr lang="en-GB" sz="2000" b="1" dirty="0" smtClean="0">
                <a:latin typeface="Arial" panose="020B0604020202020204" pitchFamily="34" charset="0"/>
                <a:cs typeface="Arial" panose="020B0604020202020204" pitchFamily="34" charset="0"/>
              </a:rPr>
              <a:t>$15 </a:t>
            </a:r>
            <a:r>
              <a:rPr lang="en-GB" sz="2000" b="1" dirty="0">
                <a:latin typeface="Arial" panose="020B0604020202020204" pitchFamily="34" charset="0"/>
                <a:cs typeface="Arial" panose="020B0604020202020204" pitchFamily="34" charset="0"/>
              </a:rPr>
              <a:t>trillion </a:t>
            </a:r>
            <a:r>
              <a:rPr lang="en-GB" sz="2000" dirty="0">
                <a:latin typeface="Arial" panose="020B0604020202020204" pitchFamily="34" charset="0"/>
                <a:cs typeface="Arial" panose="020B0604020202020204" pitchFamily="34" charset="0"/>
              </a:rPr>
              <a:t>by </a:t>
            </a:r>
            <a:r>
              <a:rPr lang="en-GB" sz="2000" dirty="0" smtClean="0">
                <a:latin typeface="Arial" panose="020B0604020202020204" pitchFamily="34" charset="0"/>
                <a:cs typeface="Arial" panose="020B0604020202020204" pitchFamily="34" charset="0"/>
              </a:rPr>
              <a:t>2025</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7667517" y="3218022"/>
            <a:ext cx="3505200"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Potential savings </a:t>
            </a:r>
            <a:r>
              <a:rPr lang="en-GB" sz="2000" dirty="0" smtClean="0">
                <a:latin typeface="Arial" panose="020B0604020202020204" pitchFamily="34" charset="0"/>
                <a:cs typeface="Arial" panose="020B0604020202020204" pitchFamily="34" charset="0"/>
              </a:rPr>
              <a:t>of </a:t>
            </a:r>
            <a:r>
              <a:rPr lang="en-GB" sz="2000" b="1" dirty="0">
                <a:latin typeface="Arial" panose="020B0604020202020204" pitchFamily="34" charset="0"/>
                <a:cs typeface="Arial" panose="020B0604020202020204" pitchFamily="34" charset="0"/>
              </a:rPr>
              <a:t>$5 </a:t>
            </a:r>
            <a:r>
              <a:rPr lang="en-GB" sz="2000" b="1" dirty="0" smtClean="0">
                <a:latin typeface="Arial" panose="020B0604020202020204" pitchFamily="34" charset="0"/>
                <a:cs typeface="Arial" panose="020B0604020202020204" pitchFamily="34" charset="0"/>
              </a:rPr>
              <a:t>trillion</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4363284" y="3218022"/>
            <a:ext cx="3505200" cy="707886"/>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Estimated that </a:t>
            </a:r>
            <a:r>
              <a:rPr lang="en-GB" sz="2000" b="1" dirty="0" smtClean="0">
                <a:latin typeface="Arial" panose="020B0604020202020204" pitchFamily="34" charset="0"/>
                <a:cs typeface="Arial" panose="020B0604020202020204" pitchFamily="34" charset="0"/>
              </a:rPr>
              <a:t>10-30%</a:t>
            </a:r>
            <a:r>
              <a:rPr lang="en-GB" sz="2000" dirty="0" smtClean="0">
                <a:latin typeface="Arial" panose="020B0604020202020204" pitchFamily="34" charset="0"/>
                <a:cs typeface="Arial" panose="020B0604020202020204" pitchFamily="34" charset="0"/>
              </a:rPr>
              <a:t> lost through corruption</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266437" y="4240009"/>
            <a:ext cx="11836875" cy="1384995"/>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In Latin America, $1.5 trillion expected over next decade </a:t>
            </a:r>
            <a:r>
              <a:rPr lang="en-GB" sz="2800" dirty="0" smtClean="0">
                <a:latin typeface="Arial" panose="020B0604020202020204" pitchFamily="34" charset="0"/>
                <a:cs typeface="Arial" panose="020B0604020202020204" pitchFamily="34" charset="0"/>
              </a:rPr>
              <a:t>(IADB 2014)</a:t>
            </a:r>
          </a:p>
          <a:p>
            <a:pPr marL="457200" indent="-457200">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Infrastructure spending gap = Actual Spend (UNEC)</a:t>
            </a:r>
          </a:p>
          <a:p>
            <a:pPr>
              <a:buClr>
                <a:srgbClr val="C00000"/>
              </a:buClr>
            </a:pPr>
            <a:r>
              <a:rPr lang="en-GB" sz="2800" b="1" dirty="0" smtClean="0">
                <a:solidFill>
                  <a:srgbClr val="C00000"/>
                </a:solidFill>
                <a:latin typeface="Arial" panose="020B0604020202020204" pitchFamily="34" charset="0"/>
                <a:cs typeface="Arial" panose="020B0604020202020204" pitchFamily="34" charset="0"/>
              </a:rPr>
              <a:t>Almost ALL Latin American countries rank in the bottom half of CPI</a:t>
            </a:r>
          </a:p>
        </p:txBody>
      </p:sp>
    </p:spTree>
    <p:extLst>
      <p:ext uri="{BB962C8B-B14F-4D97-AF65-F5344CB8AC3E}">
        <p14:creationId xmlns:p14="http://schemas.microsoft.com/office/powerpoint/2010/main" val="353131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06" y="341870"/>
            <a:ext cx="10515600" cy="870822"/>
          </a:xfrm>
        </p:spPr>
        <p:txBody>
          <a:bodyPr/>
          <a:lstStyle/>
          <a:p>
            <a:r>
              <a:rPr lang="en-GB" dirty="0" smtClean="0"/>
              <a:t>What is CoST?</a:t>
            </a:r>
            <a:endParaRPr lang="en-GB" dirty="0"/>
          </a:p>
        </p:txBody>
      </p:sp>
      <p:sp>
        <p:nvSpPr>
          <p:cNvPr id="11" name="Content Placeholder 2"/>
          <p:cNvSpPr txBox="1">
            <a:spLocks/>
          </p:cNvSpPr>
          <p:nvPr/>
        </p:nvSpPr>
        <p:spPr>
          <a:xfrm>
            <a:off x="2408002" y="5118723"/>
            <a:ext cx="7375985" cy="63696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CC202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C202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C202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smtClean="0">
                <a:solidFill>
                  <a:srgbClr val="CC2028"/>
                </a:solidFill>
              </a:rPr>
              <a:t>Disclosure + Assurance = Empowered citizens</a:t>
            </a:r>
            <a:endParaRPr lang="en-GB" sz="2400" b="1" dirty="0">
              <a:solidFill>
                <a:srgbClr val="CC2028"/>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291" b="9047"/>
          <a:stretch/>
        </p:blipFill>
        <p:spPr>
          <a:xfrm>
            <a:off x="3538711" y="2751744"/>
            <a:ext cx="5114571" cy="2243470"/>
          </a:xfrm>
          <a:prstGeom prst="rect">
            <a:avLst/>
          </a:prstGeom>
        </p:spPr>
      </p:pic>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218" y="3952073"/>
            <a:ext cx="953555" cy="953555"/>
          </a:xfrm>
          <a:prstGeom prst="rect">
            <a:avLst/>
          </a:prstGeom>
        </p:spPr>
      </p:pic>
      <p:sp>
        <p:nvSpPr>
          <p:cNvPr id="8" name="Rectangle 7"/>
          <p:cNvSpPr/>
          <p:nvPr/>
        </p:nvSpPr>
        <p:spPr>
          <a:xfrm>
            <a:off x="1222646" y="3626637"/>
            <a:ext cx="2604247" cy="1477328"/>
          </a:xfrm>
          <a:prstGeom prst="rect">
            <a:avLst/>
          </a:prstGeom>
        </p:spPr>
        <p:txBody>
          <a:bodyPr wrap="square">
            <a:spAutoFit/>
          </a:bodyPr>
          <a:lstStyle/>
          <a:p>
            <a:pPr lvl="0">
              <a:lnSpc>
                <a:spcPct val="90000"/>
              </a:lnSpc>
              <a:spcBef>
                <a:spcPts val="1000"/>
              </a:spcBef>
              <a:buClr>
                <a:srgbClr val="CC2028"/>
              </a:buClr>
            </a:pPr>
            <a:r>
              <a:rPr lang="en-GB" sz="2000" b="1" dirty="0">
                <a:solidFill>
                  <a:srgbClr val="C00000"/>
                </a:solidFill>
                <a:latin typeface="Arial" panose="020B0604020202020204" pitchFamily="34" charset="0"/>
                <a:cs typeface="Arial" panose="020B0604020202020204" pitchFamily="34" charset="0"/>
              </a:rPr>
              <a:t>DISCLOSURE:</a:t>
            </a:r>
            <a:r>
              <a:rPr lang="en-GB" sz="2000" dirty="0">
                <a:solidFill>
                  <a:srgbClr val="C00000"/>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Publication of key project and contract data into public domain</a:t>
            </a:r>
          </a:p>
        </p:txBody>
      </p:sp>
      <p:sp>
        <p:nvSpPr>
          <p:cNvPr id="9" name="TextBox 8"/>
          <p:cNvSpPr txBox="1"/>
          <p:nvPr/>
        </p:nvSpPr>
        <p:spPr>
          <a:xfrm>
            <a:off x="8705905" y="3526862"/>
            <a:ext cx="2843641" cy="1477328"/>
          </a:xfrm>
          <a:prstGeom prst="rect">
            <a:avLst/>
          </a:prstGeom>
          <a:noFill/>
        </p:spPr>
        <p:txBody>
          <a:bodyPr wrap="square" rtlCol="0">
            <a:spAutoFit/>
          </a:bodyPr>
          <a:lstStyle/>
          <a:p>
            <a:pPr lvl="0">
              <a:lnSpc>
                <a:spcPct val="90000"/>
              </a:lnSpc>
              <a:spcBef>
                <a:spcPts val="1000"/>
              </a:spcBef>
              <a:buClr>
                <a:srgbClr val="CC2028"/>
              </a:buClr>
            </a:pPr>
            <a:r>
              <a:rPr lang="en-GB" sz="2000" b="1" dirty="0">
                <a:solidFill>
                  <a:srgbClr val="C00000"/>
                </a:solidFill>
                <a:latin typeface="Arial" panose="020B0604020202020204" pitchFamily="34" charset="0"/>
                <a:cs typeface="Arial" panose="020B0604020202020204" pitchFamily="34" charset="0"/>
              </a:rPr>
              <a:t>ASSURANCE: </a:t>
            </a:r>
            <a:r>
              <a:rPr lang="en-GB" sz="2000" dirty="0">
                <a:solidFill>
                  <a:prstClr val="black"/>
                </a:solidFill>
                <a:latin typeface="Arial" panose="020B0604020202020204" pitchFamily="34" charset="0"/>
                <a:cs typeface="Arial" panose="020B0604020202020204" pitchFamily="34" charset="0"/>
              </a:rPr>
              <a:t>Independent review of disclosed data highlighting issues in plain language</a:t>
            </a:r>
          </a:p>
        </p:txBody>
      </p:sp>
      <p:sp>
        <p:nvSpPr>
          <p:cNvPr id="3" name="Rectangle 2"/>
          <p:cNvSpPr/>
          <p:nvPr/>
        </p:nvSpPr>
        <p:spPr>
          <a:xfrm>
            <a:off x="4531073" y="2354667"/>
            <a:ext cx="3129844" cy="1200329"/>
          </a:xfrm>
          <a:prstGeom prst="rect">
            <a:avLst/>
          </a:prstGeom>
        </p:spPr>
        <p:txBody>
          <a:bodyPr wrap="square">
            <a:spAutoFit/>
          </a:bodyPr>
          <a:lstStyle/>
          <a:p>
            <a:pPr lvl="0" algn="ctr">
              <a:lnSpc>
                <a:spcPct val="90000"/>
              </a:lnSpc>
              <a:spcBef>
                <a:spcPts val="1000"/>
              </a:spcBef>
              <a:buClr>
                <a:srgbClr val="CC2028"/>
              </a:buClr>
            </a:pPr>
            <a:r>
              <a:rPr lang="en-GB" sz="2000" b="1" dirty="0">
                <a:solidFill>
                  <a:srgbClr val="C00000"/>
                </a:solidFill>
                <a:latin typeface="Arial" panose="020B0604020202020204" pitchFamily="34" charset="0"/>
                <a:cs typeface="Arial" panose="020B0604020202020204" pitchFamily="34" charset="0"/>
              </a:rPr>
              <a:t>MULTI-STAKEHOLDER:</a:t>
            </a:r>
            <a:r>
              <a:rPr lang="en-GB" sz="2000" dirty="0">
                <a:solidFill>
                  <a:srgbClr val="C00000"/>
                </a:solidFill>
                <a:latin typeface="Arial" panose="020B0604020202020204" pitchFamily="34" charset="0"/>
                <a:cs typeface="Arial" panose="020B0604020202020204" pitchFamily="34" charset="0"/>
              </a:rPr>
              <a:t> </a:t>
            </a:r>
            <a:r>
              <a:rPr lang="en-GB" sz="2000" dirty="0" smtClean="0">
                <a:solidFill>
                  <a:prstClr val="black"/>
                </a:solidFill>
                <a:latin typeface="Arial" panose="020B0604020202020204" pitchFamily="34" charset="0"/>
                <a:cs typeface="Arial" panose="020B0604020202020204" pitchFamily="34" charset="0"/>
              </a:rPr>
              <a:t>Stakeholders </a:t>
            </a:r>
            <a:r>
              <a:rPr lang="en-GB" sz="2000" dirty="0">
                <a:solidFill>
                  <a:prstClr val="black"/>
                </a:solidFill>
                <a:latin typeface="Arial" panose="020B0604020202020204" pitchFamily="34" charset="0"/>
                <a:cs typeface="Arial" panose="020B0604020202020204" pitchFamily="34" charset="0"/>
              </a:rPr>
              <a:t>working together to tackle a common challenge</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479" t="3380" r="2349" b="4781"/>
          <a:stretch/>
        </p:blipFill>
        <p:spPr>
          <a:xfrm>
            <a:off x="1004321" y="1369565"/>
            <a:ext cx="1179375" cy="1138074"/>
          </a:xfrm>
          <a:prstGeom prst="rect">
            <a:avLst/>
          </a:prstGeom>
        </p:spPr>
      </p:pic>
      <p:sp>
        <p:nvSpPr>
          <p:cNvPr id="4" name="TextBox 3"/>
          <p:cNvSpPr txBox="1"/>
          <p:nvPr/>
        </p:nvSpPr>
        <p:spPr>
          <a:xfrm>
            <a:off x="2091056" y="1562458"/>
            <a:ext cx="8009876"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CoST is an Infrastructure Transparency Initiative</a:t>
            </a:r>
            <a:endParaRPr lang="en-MY"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53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7567592" y="1840048"/>
            <a:ext cx="3769449" cy="12185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CC202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C202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C202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600" dirty="0" smtClean="0">
                <a:solidFill>
                  <a:srgbClr val="000000"/>
                </a:solidFill>
              </a:rPr>
              <a:t>Better </a:t>
            </a:r>
            <a:r>
              <a:rPr lang="en-GB" altLang="en-US" sz="2600" b="1" dirty="0" smtClean="0">
                <a:solidFill>
                  <a:srgbClr val="000000"/>
                </a:solidFill>
              </a:rPr>
              <a:t>value</a:t>
            </a:r>
            <a:r>
              <a:rPr lang="en-GB" altLang="en-US" sz="2600" dirty="0" smtClean="0">
                <a:solidFill>
                  <a:srgbClr val="000000"/>
                </a:solidFill>
              </a:rPr>
              <a:t> for money and better </a:t>
            </a:r>
            <a:r>
              <a:rPr lang="en-GB" altLang="en-US" sz="2600" b="1" dirty="0" smtClean="0">
                <a:solidFill>
                  <a:srgbClr val="000000"/>
                </a:solidFill>
              </a:rPr>
              <a:t>quality</a:t>
            </a:r>
            <a:r>
              <a:rPr lang="en-GB" altLang="en-US" sz="2600" dirty="0" smtClean="0">
                <a:solidFill>
                  <a:srgbClr val="000000"/>
                </a:solidFill>
              </a:rPr>
              <a:t> infrastructure</a:t>
            </a:r>
            <a:endParaRPr lang="en-GB" sz="2600" dirty="0"/>
          </a:p>
        </p:txBody>
      </p:sp>
      <p:sp>
        <p:nvSpPr>
          <p:cNvPr id="15" name="Content Placeholder 2"/>
          <p:cNvSpPr txBox="1">
            <a:spLocks/>
          </p:cNvSpPr>
          <p:nvPr/>
        </p:nvSpPr>
        <p:spPr>
          <a:xfrm>
            <a:off x="4064375" y="2801435"/>
            <a:ext cx="3606160" cy="159063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Clr>
                <a:srgbClr val="CC202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C202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C202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600" b="1" dirty="0" smtClean="0">
                <a:solidFill>
                  <a:srgbClr val="000000"/>
                </a:solidFill>
              </a:rPr>
              <a:t>Informed</a:t>
            </a:r>
            <a:r>
              <a:rPr lang="en-GB" altLang="en-US" sz="2600" dirty="0" smtClean="0">
                <a:solidFill>
                  <a:srgbClr val="000000"/>
                </a:solidFill>
              </a:rPr>
              <a:t> citizens and </a:t>
            </a:r>
            <a:r>
              <a:rPr lang="en-GB" altLang="en-US" sz="2600" b="1" dirty="0" smtClean="0">
                <a:solidFill>
                  <a:srgbClr val="000000"/>
                </a:solidFill>
              </a:rPr>
              <a:t>responsive</a:t>
            </a:r>
            <a:r>
              <a:rPr lang="en-GB" altLang="en-US" sz="2600" dirty="0" smtClean="0">
                <a:solidFill>
                  <a:srgbClr val="000000"/>
                </a:solidFill>
              </a:rPr>
              <a:t> public institutions work </a:t>
            </a:r>
            <a:r>
              <a:rPr lang="en-GB" altLang="en-US" sz="2600" b="1" dirty="0" smtClean="0">
                <a:solidFill>
                  <a:srgbClr val="000000"/>
                </a:solidFill>
              </a:rPr>
              <a:t>together</a:t>
            </a:r>
            <a:endParaRPr lang="en-GB" sz="2600" b="1" dirty="0"/>
          </a:p>
        </p:txBody>
      </p:sp>
      <p:sp>
        <p:nvSpPr>
          <p:cNvPr id="13" name="Content Placeholder 2"/>
          <p:cNvSpPr>
            <a:spLocks noGrp="1"/>
          </p:cNvSpPr>
          <p:nvPr>
            <p:ph idx="1"/>
          </p:nvPr>
        </p:nvSpPr>
        <p:spPr>
          <a:xfrm>
            <a:off x="1066806" y="3736874"/>
            <a:ext cx="2999014" cy="1997241"/>
          </a:xfrm>
        </p:spPr>
        <p:txBody>
          <a:bodyPr anchor="b">
            <a:noAutofit/>
          </a:bodyPr>
          <a:lstStyle/>
          <a:p>
            <a:pPr marL="0" indent="0">
              <a:buNone/>
            </a:pPr>
            <a:r>
              <a:rPr lang="en-GB" altLang="en-US" sz="2600" b="1" dirty="0" smtClean="0">
                <a:solidFill>
                  <a:srgbClr val="000000"/>
                </a:solidFill>
              </a:rPr>
              <a:t>Multi-stakeholder </a:t>
            </a:r>
            <a:r>
              <a:rPr lang="en-GB" altLang="en-US" sz="2600" dirty="0" smtClean="0">
                <a:solidFill>
                  <a:srgbClr val="000000"/>
                </a:solidFill>
              </a:rPr>
              <a:t>initiative, promoting </a:t>
            </a:r>
            <a:r>
              <a:rPr lang="en-GB" altLang="en-US" sz="2600" b="1" dirty="0" smtClean="0">
                <a:solidFill>
                  <a:srgbClr val="000000"/>
                </a:solidFill>
              </a:rPr>
              <a:t>disclosure</a:t>
            </a:r>
            <a:endParaRPr lang="en-GB" sz="2600" b="1" dirty="0"/>
          </a:p>
        </p:txBody>
      </p:sp>
      <p:sp>
        <p:nvSpPr>
          <p:cNvPr id="2" name="Title 1"/>
          <p:cNvSpPr>
            <a:spLocks noGrp="1"/>
          </p:cNvSpPr>
          <p:nvPr>
            <p:ph type="title"/>
          </p:nvPr>
        </p:nvSpPr>
        <p:spPr/>
        <p:txBody>
          <a:bodyPr/>
          <a:lstStyle/>
          <a:p>
            <a:r>
              <a:rPr lang="en-GB" dirty="0" smtClean="0"/>
              <a:t>How does CoST work?</a:t>
            </a:r>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070" t="1535" b="2747"/>
          <a:stretch/>
        </p:blipFill>
        <p:spPr>
          <a:xfrm>
            <a:off x="10410158" y="2393087"/>
            <a:ext cx="926883" cy="10407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423" y="3736874"/>
            <a:ext cx="1518548" cy="9004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3073" y="4767949"/>
            <a:ext cx="1026714" cy="1099274"/>
          </a:xfrm>
          <a:prstGeom prst="rect">
            <a:avLst/>
          </a:prstGeom>
        </p:spPr>
      </p:pic>
      <p:sp>
        <p:nvSpPr>
          <p:cNvPr id="22" name="Curved Down Arrow 21"/>
          <p:cNvSpPr/>
          <p:nvPr/>
        </p:nvSpPr>
        <p:spPr>
          <a:xfrm rot="19368482">
            <a:off x="6049209" y="1752532"/>
            <a:ext cx="1527017" cy="809505"/>
          </a:xfrm>
          <a:prstGeom prst="curvedDownArrow">
            <a:avLst/>
          </a:prstGeom>
          <a:solidFill>
            <a:srgbClr val="CC2028"/>
          </a:solidFill>
          <a:ln>
            <a:solidFill>
              <a:srgbClr val="CC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Content Placeholder 2"/>
          <p:cNvSpPr txBox="1">
            <a:spLocks/>
          </p:cNvSpPr>
          <p:nvPr/>
        </p:nvSpPr>
        <p:spPr>
          <a:xfrm>
            <a:off x="781538" y="1459390"/>
            <a:ext cx="4046431" cy="12543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CC202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C202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C202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i="1" dirty="0" smtClean="0">
                <a:solidFill>
                  <a:srgbClr val="CC2028"/>
                </a:solidFill>
              </a:rPr>
              <a:t>Start: </a:t>
            </a:r>
            <a:r>
              <a:rPr lang="en-GB" sz="2600" i="1" dirty="0" smtClean="0">
                <a:solidFill>
                  <a:srgbClr val="B0B0B1"/>
                </a:solidFill>
              </a:rPr>
              <a:t>Corruption, inefficiency  and mismanagement</a:t>
            </a:r>
            <a:endParaRPr lang="en-GB" sz="2600" i="1" dirty="0">
              <a:solidFill>
                <a:srgbClr val="B0B0B1"/>
              </a:solidFill>
            </a:endParaRPr>
          </a:p>
        </p:txBody>
      </p:sp>
      <p:sp>
        <p:nvSpPr>
          <p:cNvPr id="24" name="Content Placeholder 2"/>
          <p:cNvSpPr txBox="1">
            <a:spLocks/>
          </p:cNvSpPr>
          <p:nvPr/>
        </p:nvSpPr>
        <p:spPr>
          <a:xfrm>
            <a:off x="7821387" y="4849866"/>
            <a:ext cx="3532414" cy="93543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Clr>
                <a:srgbClr val="CC202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C202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C202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C202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600" b="1" i="1" dirty="0" smtClean="0">
                <a:solidFill>
                  <a:srgbClr val="CC2028"/>
                </a:solidFill>
              </a:rPr>
              <a:t>End: </a:t>
            </a:r>
            <a:r>
              <a:rPr lang="en-GB" sz="2600" i="1" dirty="0" smtClean="0">
                <a:solidFill>
                  <a:srgbClr val="B0B0B1"/>
                </a:solidFill>
              </a:rPr>
              <a:t>Increased quality of life for citizens</a:t>
            </a:r>
            <a:endParaRPr lang="en-GB" sz="2600" i="1" dirty="0">
              <a:solidFill>
                <a:srgbClr val="B0B0B1"/>
              </a:solidFill>
            </a:endParaRPr>
          </a:p>
        </p:txBody>
      </p:sp>
      <p:sp>
        <p:nvSpPr>
          <p:cNvPr id="25" name="Curved Down Arrow 24"/>
          <p:cNvSpPr/>
          <p:nvPr/>
        </p:nvSpPr>
        <p:spPr>
          <a:xfrm rot="19368482">
            <a:off x="2537082" y="2915301"/>
            <a:ext cx="1527017" cy="809505"/>
          </a:xfrm>
          <a:prstGeom prst="curvedDownArrow">
            <a:avLst/>
          </a:prstGeom>
          <a:solidFill>
            <a:srgbClr val="CC2028"/>
          </a:solidFill>
          <a:ln>
            <a:solidFill>
              <a:srgbClr val="CC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57184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t="16678" b="273"/>
          <a:stretch/>
        </p:blipFill>
        <p:spPr>
          <a:xfrm>
            <a:off x="1895862" y="1400295"/>
            <a:ext cx="8400276" cy="4400436"/>
          </a:xfrm>
          <a:prstGeom prst="rect">
            <a:avLst/>
          </a:prstGeom>
          <a:noFill/>
          <a:ln>
            <a:noFill/>
          </a:ln>
        </p:spPr>
      </p:pic>
      <p:sp>
        <p:nvSpPr>
          <p:cNvPr id="4" name="Title 3"/>
          <p:cNvSpPr>
            <a:spLocks noGrp="1"/>
          </p:cNvSpPr>
          <p:nvPr>
            <p:ph type="title"/>
          </p:nvPr>
        </p:nvSpPr>
        <p:spPr/>
        <p:txBody>
          <a:bodyPr/>
          <a:lstStyle/>
          <a:p>
            <a:r>
              <a:rPr lang="en-GB" dirty="0" smtClean="0"/>
              <a:t>CoST, growing worldwide</a:t>
            </a:r>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8837"/>
            <a:ext cx="12192000" cy="29028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8569" y="230188"/>
            <a:ext cx="2046930" cy="775679"/>
          </a:xfrm>
          <a:prstGeom prst="rect">
            <a:avLst/>
          </a:prstGeom>
        </p:spPr>
      </p:pic>
      <p:sp>
        <p:nvSpPr>
          <p:cNvPr id="15" name="Slide Number Placeholder 5"/>
          <p:cNvSpPr txBox="1">
            <a:spLocks/>
          </p:cNvSpPr>
          <p:nvPr/>
        </p:nvSpPr>
        <p:spPr>
          <a:xfrm>
            <a:off x="838200" y="6296032"/>
            <a:ext cx="2743200" cy="387347"/>
          </a:xfrm>
          <a:prstGeom prst="rect">
            <a:avLst/>
          </a:prstGeom>
        </p:spPr>
        <p:txBody>
          <a:bodyPr/>
          <a:lstStyle>
            <a:defPPr>
              <a:defRPr lang="en-US"/>
            </a:defPPr>
            <a:lvl1pPr marL="0" algn="r" defTabSz="914400" rtl="0" eaLnBrk="1" latinLnBrk="0" hangingPunct="1">
              <a:defRPr sz="1800" b="1" kern="1200">
                <a:solidFill>
                  <a:srgbClr val="B0B0B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t>@CoSTransparency</a:t>
            </a:r>
            <a:endParaRPr lang="en-GB" dirty="0"/>
          </a:p>
        </p:txBody>
      </p:sp>
      <p:sp>
        <p:nvSpPr>
          <p:cNvPr id="16" name="TextBox 15"/>
          <p:cNvSpPr txBox="1"/>
          <p:nvPr/>
        </p:nvSpPr>
        <p:spPr>
          <a:xfrm>
            <a:off x="9492000" y="3425104"/>
            <a:ext cx="2700000" cy="1815882"/>
          </a:xfrm>
          <a:prstGeom prst="rect">
            <a:avLst/>
          </a:prstGeom>
          <a:noFill/>
        </p:spPr>
        <p:txBody>
          <a:bodyPr wrap="square" rtlCol="0">
            <a:spAutoFit/>
          </a:bodyPr>
          <a:lstStyle/>
          <a:p>
            <a:pPr algn="ctr"/>
            <a:r>
              <a:rPr lang="en-GB" sz="2800" b="1" i="1" dirty="0" smtClean="0">
                <a:solidFill>
                  <a:srgbClr val="CC2028"/>
                </a:solidFill>
                <a:latin typeface="Arial" panose="020B0604020202020204" pitchFamily="34" charset="0"/>
                <a:cs typeface="Arial" panose="020B0604020202020204" pitchFamily="34" charset="0"/>
              </a:rPr>
              <a:t>Nationally</a:t>
            </a:r>
            <a:r>
              <a:rPr lang="en-GB" sz="2800" dirty="0" smtClean="0">
                <a:solidFill>
                  <a:prstClr val="black"/>
                </a:solidFill>
                <a:latin typeface="Arial" panose="020B0604020202020204" pitchFamily="34" charset="0"/>
                <a:cs typeface="Arial" panose="020B0604020202020204" pitchFamily="34" charset="0"/>
              </a:rPr>
              <a:t>, CoST is </a:t>
            </a:r>
            <a:r>
              <a:rPr lang="en-GB" sz="2800" b="1" dirty="0" smtClean="0">
                <a:solidFill>
                  <a:prstClr val="black"/>
                </a:solidFill>
                <a:latin typeface="Arial" panose="020B0604020202020204" pitchFamily="34" charset="0"/>
                <a:cs typeface="Arial" panose="020B0604020202020204" pitchFamily="34" charset="0"/>
              </a:rPr>
              <a:t>locally led </a:t>
            </a:r>
            <a:r>
              <a:rPr lang="en-GB" sz="2800" dirty="0" smtClean="0">
                <a:solidFill>
                  <a:prstClr val="black"/>
                </a:solidFill>
                <a:latin typeface="Arial" panose="020B0604020202020204" pitchFamily="34" charset="0"/>
                <a:cs typeface="Arial" panose="020B0604020202020204" pitchFamily="34" charset="0"/>
              </a:rPr>
              <a:t>and managed</a:t>
            </a:r>
          </a:p>
        </p:txBody>
      </p:sp>
      <p:sp>
        <p:nvSpPr>
          <p:cNvPr id="24" name="Rectangle 23"/>
          <p:cNvSpPr/>
          <p:nvPr/>
        </p:nvSpPr>
        <p:spPr>
          <a:xfrm>
            <a:off x="1" y="3664013"/>
            <a:ext cx="2939143" cy="1384995"/>
          </a:xfrm>
          <a:prstGeom prst="rect">
            <a:avLst/>
          </a:prstGeom>
        </p:spPr>
        <p:txBody>
          <a:bodyPr wrap="square" anchor="ctr">
            <a:spAutoFit/>
          </a:bodyPr>
          <a:lstStyle/>
          <a:p>
            <a:pPr algn="ctr"/>
            <a:r>
              <a:rPr lang="en-GB" sz="2800" b="1" i="1" dirty="0">
                <a:solidFill>
                  <a:srgbClr val="CC2028"/>
                </a:solidFill>
                <a:latin typeface="Arial" panose="020B0604020202020204" pitchFamily="34" charset="0"/>
                <a:cs typeface="Arial" panose="020B0604020202020204" pitchFamily="34" charset="0"/>
              </a:rPr>
              <a:t>Internationally</a:t>
            </a:r>
            <a:r>
              <a:rPr lang="en-GB" sz="2800" dirty="0">
                <a:solidFill>
                  <a:prstClr val="black"/>
                </a:solidFill>
                <a:latin typeface="Arial" panose="020B0604020202020204" pitchFamily="34" charset="0"/>
                <a:cs typeface="Arial" panose="020B0604020202020204" pitchFamily="34" charset="0"/>
              </a:rPr>
              <a:t>, CoST provides </a:t>
            </a:r>
            <a:r>
              <a:rPr lang="en-GB" sz="2800" b="1" dirty="0" smtClean="0">
                <a:solidFill>
                  <a:prstClr val="black"/>
                </a:solidFill>
                <a:latin typeface="Arial" panose="020B0604020202020204" pitchFamily="34" charset="0"/>
                <a:cs typeface="Arial" panose="020B0604020202020204" pitchFamily="34" charset="0"/>
              </a:rPr>
              <a:t>guidance</a:t>
            </a:r>
          </a:p>
        </p:txBody>
      </p:sp>
    </p:spTree>
    <p:extLst>
      <p:ext uri="{BB962C8B-B14F-4D97-AF65-F5344CB8AC3E}">
        <p14:creationId xmlns:p14="http://schemas.microsoft.com/office/powerpoint/2010/main" val="3625142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78" y="77302"/>
            <a:ext cx="10515600" cy="1325563"/>
          </a:xfrm>
        </p:spPr>
        <p:txBody>
          <a:bodyPr/>
          <a:lstStyle/>
          <a:p>
            <a:r>
              <a:rPr lang="en-GB" dirty="0" smtClean="0"/>
              <a:t>Emerging Trends</a:t>
            </a:r>
            <a:endParaRPr lang="en-MY" dirty="0"/>
          </a:p>
        </p:txBody>
      </p:sp>
      <p:sp>
        <p:nvSpPr>
          <p:cNvPr id="3" name="Content Placeholder 2"/>
          <p:cNvSpPr>
            <a:spLocks noGrp="1"/>
          </p:cNvSpPr>
          <p:nvPr>
            <p:ph idx="1"/>
          </p:nvPr>
        </p:nvSpPr>
        <p:spPr>
          <a:xfrm>
            <a:off x="1848897" y="1276141"/>
            <a:ext cx="9897625" cy="4464259"/>
          </a:xfrm>
        </p:spPr>
        <p:txBody>
          <a:bodyPr>
            <a:normAutofit fontScale="92500" lnSpcReduction="20000"/>
          </a:bodyPr>
          <a:lstStyle/>
          <a:p>
            <a:endParaRPr lang="en-GB" sz="2600" dirty="0" smtClean="0"/>
          </a:p>
          <a:p>
            <a:r>
              <a:rPr lang="en-GB" sz="3000" dirty="0" smtClean="0"/>
              <a:t>CoST Country profiles in Latin America are changing</a:t>
            </a:r>
          </a:p>
          <a:p>
            <a:pPr marL="0" indent="0">
              <a:buNone/>
            </a:pPr>
            <a:endParaRPr lang="en-GB" sz="3000" dirty="0" smtClean="0"/>
          </a:p>
          <a:p>
            <a:r>
              <a:rPr lang="en-GB" sz="3000" dirty="0" smtClean="0"/>
              <a:t>Motivations are changing.  Shift away from “corruption”. </a:t>
            </a:r>
          </a:p>
          <a:p>
            <a:r>
              <a:rPr lang="en-GB" sz="3000" dirty="0" smtClean="0"/>
              <a:t>Growing </a:t>
            </a:r>
            <a:r>
              <a:rPr lang="en-GB" sz="3000" dirty="0"/>
              <a:t>emphasis on </a:t>
            </a:r>
            <a:endParaRPr lang="en-GB" sz="3000" dirty="0" smtClean="0"/>
          </a:p>
          <a:p>
            <a:pPr marL="542925" lvl="1">
              <a:buFont typeface="Wingdings" panose="05000000000000000000" pitchFamily="2" charset="2"/>
              <a:buChar char="Ø"/>
            </a:pPr>
            <a:r>
              <a:rPr lang="en-GB" sz="3000" dirty="0" smtClean="0"/>
              <a:t>“better value”, “efficiency gains”, “performance improvements”</a:t>
            </a:r>
          </a:p>
          <a:p>
            <a:pPr marL="542925" lvl="1">
              <a:buFont typeface="Wingdings" panose="05000000000000000000" pitchFamily="2" charset="2"/>
              <a:buChar char="Ø"/>
            </a:pPr>
            <a:r>
              <a:rPr lang="en-GB" sz="3000" dirty="0" smtClean="0"/>
              <a:t>“building credibility”, “participatory governance”, “citizen engagement”</a:t>
            </a:r>
          </a:p>
          <a:p>
            <a:pPr lvl="1"/>
            <a:endParaRPr lang="en-GB" sz="3000" dirty="0"/>
          </a:p>
          <a:p>
            <a:r>
              <a:rPr lang="en-GB" sz="3000" dirty="0"/>
              <a:t>Mature </a:t>
            </a:r>
            <a:r>
              <a:rPr lang="en-GB" sz="3000" dirty="0" smtClean="0"/>
              <a:t>CoST </a:t>
            </a:r>
            <a:r>
              <a:rPr lang="en-GB" sz="3000" dirty="0"/>
              <a:t>Countries are going ‘beyond transparency’</a:t>
            </a:r>
          </a:p>
          <a:p>
            <a:pPr lvl="1"/>
            <a:endParaRPr lang="en-GB" sz="2800" dirty="0" smtClean="0"/>
          </a:p>
          <a:p>
            <a:pPr lvl="1"/>
            <a:endParaRPr lang="en-GB" sz="2800" dirty="0"/>
          </a:p>
          <a:p>
            <a:endParaRPr lang="en-MY"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19" y="2737683"/>
            <a:ext cx="1080000" cy="108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94" t="4889" r="6158" b="4457"/>
          <a:stretch/>
        </p:blipFill>
        <p:spPr>
          <a:xfrm>
            <a:off x="535919" y="1413299"/>
            <a:ext cx="1132938" cy="108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42" y="4571659"/>
            <a:ext cx="1247774" cy="1168741"/>
          </a:xfrm>
          <a:prstGeom prst="rect">
            <a:avLst/>
          </a:prstGeom>
        </p:spPr>
      </p:pic>
    </p:spTree>
    <p:extLst>
      <p:ext uri="{BB962C8B-B14F-4D97-AF65-F5344CB8AC3E}">
        <p14:creationId xmlns:p14="http://schemas.microsoft.com/office/powerpoint/2010/main" val="286374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69" y="0"/>
            <a:ext cx="10515600" cy="1325563"/>
          </a:xfrm>
        </p:spPr>
        <p:txBody>
          <a:bodyPr/>
          <a:lstStyle/>
          <a:p>
            <a:r>
              <a:rPr lang="en-GB" dirty="0" smtClean="0"/>
              <a:t>CoST Transparency</a:t>
            </a:r>
            <a:endParaRPr lang="en-MY" dirty="0"/>
          </a:p>
        </p:txBody>
      </p:sp>
      <p:pic>
        <p:nvPicPr>
          <p:cNvPr id="5" name="Content Placeholder 4"/>
          <p:cNvPicPr>
            <a:picLocks noGrp="1" noChangeAspect="1"/>
          </p:cNvPicPr>
          <p:nvPr>
            <p:ph idx="1"/>
          </p:nvPr>
        </p:nvPicPr>
        <p:blipFill>
          <a:blip r:embed="rId3"/>
          <a:stretch>
            <a:fillRect/>
          </a:stretch>
        </p:blipFill>
        <p:spPr>
          <a:xfrm>
            <a:off x="735006" y="1512225"/>
            <a:ext cx="5009302" cy="4189858"/>
          </a:xfrm>
          <a:prstGeom prst="rect">
            <a:avLst/>
          </a:prstGeom>
        </p:spPr>
      </p:pic>
      <p:graphicFrame>
        <p:nvGraphicFramePr>
          <p:cNvPr id="6" name="Content Placeholder 8"/>
          <p:cNvGraphicFramePr>
            <a:graphicFrameLocks/>
          </p:cNvGraphicFramePr>
          <p:nvPr>
            <p:extLst>
              <p:ext uri="{D42A27DB-BD31-4B8C-83A1-F6EECF244321}">
                <p14:modId xmlns:p14="http://schemas.microsoft.com/office/powerpoint/2010/main" val="786038513"/>
              </p:ext>
            </p:extLst>
          </p:nvPr>
        </p:nvGraphicFramePr>
        <p:xfrm>
          <a:off x="6903218" y="984739"/>
          <a:ext cx="4451492" cy="490400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23069" y="1112115"/>
            <a:ext cx="5033176" cy="400110"/>
          </a:xfrm>
          <a:prstGeom prst="rect">
            <a:avLst/>
          </a:prstGeom>
          <a:noFill/>
        </p:spPr>
        <p:txBody>
          <a:bodyPr wrap="square" rtlCol="0">
            <a:spAutoFit/>
          </a:bodyPr>
          <a:lstStyle/>
          <a:p>
            <a:r>
              <a:rPr lang="en-GB" sz="2000" dirty="0" smtClean="0">
                <a:solidFill>
                  <a:schemeClr val="bg2">
                    <a:lumMod val="50000"/>
                  </a:schemeClr>
                </a:solidFill>
                <a:latin typeface="Arial" panose="020B0604020202020204" pitchFamily="34" charset="0"/>
                <a:cs typeface="Arial" panose="020B0604020202020204" pitchFamily="34" charset="0"/>
              </a:rPr>
              <a:t>Disclosure Requirements</a:t>
            </a:r>
            <a:endParaRPr lang="en-MY"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85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24762" y="233118"/>
            <a:ext cx="9606417" cy="755650"/>
          </a:xfrm>
        </p:spPr>
        <p:txBody>
          <a:bodyPr>
            <a:normAutofit fontScale="90000"/>
          </a:bodyPr>
          <a:lstStyle/>
          <a:p>
            <a:r>
              <a:rPr lang="en-US" sz="4000" b="1" dirty="0" smtClean="0"/>
              <a:t>CoST Transparency: More than just ‘data</a:t>
            </a:r>
            <a:r>
              <a:rPr lang="en-US" b="1" dirty="0" smtClean="0"/>
              <a:t>’ </a:t>
            </a:r>
            <a:endParaRPr lang="en-GB"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61" r="12909"/>
          <a:stretch/>
        </p:blipFill>
        <p:spPr bwMode="auto">
          <a:xfrm>
            <a:off x="8806868" y="3185327"/>
            <a:ext cx="3371734" cy="252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2016695432"/>
              </p:ext>
            </p:extLst>
          </p:nvPr>
        </p:nvGraphicFramePr>
        <p:xfrm>
          <a:off x="4984296" y="1494124"/>
          <a:ext cx="3519210" cy="2551390"/>
        </p:xfrm>
        <a:graphic>
          <a:graphicData uri="http://schemas.openxmlformats.org/drawingml/2006/table">
            <a:tbl>
              <a:tblPr firstRow="1" bandRow="1">
                <a:tableStyleId>{5C22544A-7EE6-4342-B048-85BDC9FD1C3A}</a:tableStyleId>
              </a:tblPr>
              <a:tblGrid>
                <a:gridCol w="1497536"/>
                <a:gridCol w="2021674"/>
              </a:tblGrid>
              <a:tr h="570435">
                <a:tc>
                  <a:txBody>
                    <a:bodyPr/>
                    <a:lstStyle/>
                    <a:p>
                      <a:r>
                        <a:rPr lang="en-US" sz="1800" b="1" dirty="0" smtClean="0"/>
                        <a:t>Country</a:t>
                      </a:r>
                      <a:endParaRPr lang="en-GB" sz="1800" b="1" dirty="0"/>
                    </a:p>
                  </a:txBody>
                  <a:tcPr>
                    <a:solidFill>
                      <a:srgbClr val="C00000"/>
                    </a:solidFill>
                  </a:tcPr>
                </a:tc>
                <a:tc>
                  <a:txBody>
                    <a:bodyPr/>
                    <a:lstStyle/>
                    <a:p>
                      <a:r>
                        <a:rPr lang="en-US" sz="1800" b="1" dirty="0" smtClean="0"/>
                        <a:t>Online Platform</a:t>
                      </a:r>
                      <a:endParaRPr lang="en-GB" sz="1800" b="1" dirty="0"/>
                    </a:p>
                  </a:txBody>
                  <a:tcPr>
                    <a:solidFill>
                      <a:srgbClr val="C00000"/>
                    </a:solidFill>
                  </a:tcPr>
                </a:tc>
              </a:tr>
              <a:tr h="396191">
                <a:tc>
                  <a:txBody>
                    <a:bodyPr/>
                    <a:lstStyle/>
                    <a:p>
                      <a:r>
                        <a:rPr lang="en-GB" sz="1800" dirty="0" smtClean="0"/>
                        <a:t>Costa Rica</a:t>
                      </a:r>
                      <a:endParaRPr lang="en-GB" sz="1800" dirty="0"/>
                    </a:p>
                  </a:txBody>
                  <a:tcPr>
                    <a:solidFill>
                      <a:srgbClr val="F6E8E7"/>
                    </a:solidFill>
                  </a:tcPr>
                </a:tc>
                <a:tc>
                  <a:txBody>
                    <a:bodyPr/>
                    <a:lstStyle/>
                    <a:p>
                      <a:r>
                        <a:rPr lang="en-GB" sz="1800" dirty="0" err="1" smtClean="0"/>
                        <a:t>MapaInversiones</a:t>
                      </a:r>
                      <a:endParaRPr lang="en-GB" sz="1800" dirty="0"/>
                    </a:p>
                  </a:txBody>
                  <a:tcPr>
                    <a:solidFill>
                      <a:srgbClr val="F6E8E7"/>
                    </a:solidFill>
                  </a:tcPr>
                </a:tc>
              </a:tr>
              <a:tr h="396191">
                <a:tc>
                  <a:txBody>
                    <a:bodyPr/>
                    <a:lstStyle/>
                    <a:p>
                      <a:r>
                        <a:rPr lang="en-US" sz="1800" dirty="0" smtClean="0"/>
                        <a:t>Ethiopia</a:t>
                      </a:r>
                      <a:endParaRPr lang="en-GB" sz="1800" dirty="0"/>
                    </a:p>
                  </a:txBody>
                  <a:tcPr>
                    <a:solidFill>
                      <a:srgbClr val="ECCDCB"/>
                    </a:solidFill>
                  </a:tcPr>
                </a:tc>
                <a:tc>
                  <a:txBody>
                    <a:bodyPr/>
                    <a:lstStyle/>
                    <a:p>
                      <a:r>
                        <a:rPr lang="en-US" sz="1800" dirty="0" smtClean="0"/>
                        <a:t>PPPAA site</a:t>
                      </a:r>
                      <a:endParaRPr lang="en-GB" sz="1800" dirty="0"/>
                    </a:p>
                  </a:txBody>
                  <a:tcPr>
                    <a:solidFill>
                      <a:srgbClr val="ECCDCB"/>
                    </a:solidFill>
                  </a:tcPr>
                </a:tc>
              </a:tr>
              <a:tr h="396191">
                <a:tc>
                  <a:txBody>
                    <a:bodyPr/>
                    <a:lstStyle/>
                    <a:p>
                      <a:r>
                        <a:rPr lang="en-US" sz="1800" dirty="0" smtClean="0"/>
                        <a:t>Guatemala</a:t>
                      </a:r>
                      <a:endParaRPr lang="en-GB" sz="1800" dirty="0"/>
                    </a:p>
                  </a:txBody>
                  <a:tcPr>
                    <a:solidFill>
                      <a:srgbClr val="F6E8E7"/>
                    </a:solidFill>
                  </a:tcPr>
                </a:tc>
                <a:tc>
                  <a:txBody>
                    <a:bodyPr/>
                    <a:lstStyle/>
                    <a:p>
                      <a:r>
                        <a:rPr lang="en-US" sz="1800" dirty="0" err="1" smtClean="0"/>
                        <a:t>Guatecompras</a:t>
                      </a:r>
                      <a:endParaRPr lang="en-GB" sz="1800" dirty="0"/>
                    </a:p>
                  </a:txBody>
                  <a:tcPr>
                    <a:solidFill>
                      <a:srgbClr val="F6E8E7"/>
                    </a:solidFill>
                  </a:tcPr>
                </a:tc>
              </a:tr>
              <a:tr h="396191">
                <a:tc>
                  <a:txBody>
                    <a:bodyPr/>
                    <a:lstStyle/>
                    <a:p>
                      <a:r>
                        <a:rPr lang="en-US" sz="1800" dirty="0" smtClean="0"/>
                        <a:t>Honduras </a:t>
                      </a:r>
                      <a:endParaRPr lang="en-GB" sz="1800" dirty="0"/>
                    </a:p>
                  </a:txBody>
                  <a:tcPr>
                    <a:solidFill>
                      <a:srgbClr val="ECCDCB"/>
                    </a:solidFill>
                  </a:tcPr>
                </a:tc>
                <a:tc>
                  <a:txBody>
                    <a:bodyPr/>
                    <a:lstStyle/>
                    <a:p>
                      <a:r>
                        <a:rPr lang="en-US" sz="1800" dirty="0" smtClean="0"/>
                        <a:t>SISOCS</a:t>
                      </a:r>
                      <a:endParaRPr lang="en-GB" sz="1800" dirty="0"/>
                    </a:p>
                  </a:txBody>
                  <a:tcPr>
                    <a:solidFill>
                      <a:srgbClr val="ECCDCB"/>
                    </a:solidFill>
                  </a:tcPr>
                </a:tc>
              </a:tr>
              <a:tr h="396191">
                <a:tc>
                  <a:txBody>
                    <a:bodyPr/>
                    <a:lstStyle/>
                    <a:p>
                      <a:r>
                        <a:rPr lang="en-US" sz="1800" dirty="0" smtClean="0"/>
                        <a:t>Philippines</a:t>
                      </a:r>
                      <a:endParaRPr lang="en-GB" sz="1800" dirty="0"/>
                    </a:p>
                  </a:txBody>
                  <a:tcPr>
                    <a:solidFill>
                      <a:srgbClr val="F6E8E7"/>
                    </a:solidFill>
                  </a:tcPr>
                </a:tc>
                <a:tc>
                  <a:txBody>
                    <a:bodyPr/>
                    <a:lstStyle/>
                    <a:p>
                      <a:r>
                        <a:rPr lang="en-US" sz="1800" dirty="0" err="1" smtClean="0"/>
                        <a:t>PhilGEPS</a:t>
                      </a:r>
                      <a:endParaRPr lang="en-GB" sz="1800" dirty="0"/>
                    </a:p>
                  </a:txBody>
                  <a:tcPr>
                    <a:solidFill>
                      <a:srgbClr val="F6E8E7"/>
                    </a:solidFill>
                  </a:tcPr>
                </a:tc>
              </a:tr>
            </a:tbl>
          </a:graphicData>
        </a:graphic>
      </p:graphicFrame>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73" y="3559144"/>
            <a:ext cx="3862333" cy="2357013"/>
          </a:xfrm>
          <a:prstGeom prst="rect">
            <a:avLst/>
          </a:prstGeom>
          <a:noFill/>
          <a:ln>
            <a:noFill/>
          </a:ln>
          <a:scene3d>
            <a:camera prst="orthographicFront">
              <a:rot lat="300000" lon="2129999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45.55.193.11/sisocs/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6803" y="2619960"/>
            <a:ext cx="1485900" cy="47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762" y="1147299"/>
            <a:ext cx="4203640" cy="1477328"/>
          </a:xfrm>
          <a:prstGeom prst="rect">
            <a:avLst/>
          </a:prstGeom>
          <a:solidFill>
            <a:schemeClr val="accent3">
              <a:lumMod val="95000"/>
            </a:schemeClr>
          </a:solidFill>
          <a:ln>
            <a:solidFill>
              <a:srgbClr val="C00000"/>
            </a:solidFill>
          </a:ln>
        </p:spPr>
        <p:txBody>
          <a:bodyPr wrap="square" rtlCol="0">
            <a:spAutoFit/>
          </a:bodyPr>
          <a:lstStyle/>
          <a:p>
            <a:pPr marL="95250">
              <a:buClr>
                <a:srgbClr val="C00000"/>
              </a:buClr>
            </a:pPr>
            <a:r>
              <a:rPr lang="en-GB" sz="1600" dirty="0"/>
              <a:t>Main challenges affecting disclosure:</a:t>
            </a:r>
          </a:p>
          <a:p>
            <a:pPr marL="381000" indent="-285750">
              <a:buClr>
                <a:srgbClr val="C00000"/>
              </a:buClr>
              <a:buFont typeface="Wingdings" panose="05000000000000000000" pitchFamily="2" charset="2"/>
              <a:buChar char="§"/>
            </a:pPr>
            <a:r>
              <a:rPr lang="en-GB" sz="1600" dirty="0" smtClean="0"/>
              <a:t>Accessibility: not retrievable/too complex</a:t>
            </a:r>
            <a:endParaRPr lang="en-GB" sz="1600" dirty="0"/>
          </a:p>
          <a:p>
            <a:pPr marL="381000" indent="-285750">
              <a:buClr>
                <a:srgbClr val="C00000"/>
              </a:buClr>
              <a:buFont typeface="Wingdings" panose="05000000000000000000" pitchFamily="2" charset="2"/>
              <a:buChar char="§"/>
            </a:pPr>
            <a:r>
              <a:rPr lang="en-GB" sz="1600" dirty="0"/>
              <a:t>Technology: inadequate systems</a:t>
            </a:r>
          </a:p>
          <a:p>
            <a:pPr marL="381000" indent="-285750">
              <a:buClr>
                <a:srgbClr val="C00000"/>
              </a:buClr>
              <a:buFont typeface="Wingdings" panose="05000000000000000000" pitchFamily="2" charset="2"/>
              <a:buChar char="§"/>
            </a:pPr>
            <a:r>
              <a:rPr lang="en-GB" sz="1600" dirty="0"/>
              <a:t>Resources: lack of finances/personnel </a:t>
            </a:r>
          </a:p>
          <a:p>
            <a:pPr marL="381000" indent="-285750">
              <a:buClr>
                <a:srgbClr val="C00000"/>
              </a:buClr>
              <a:buFont typeface="Wingdings" panose="05000000000000000000" pitchFamily="2" charset="2"/>
              <a:buChar char="§"/>
            </a:pPr>
            <a:r>
              <a:rPr lang="en-GB" sz="1600" dirty="0"/>
              <a:t>Data capture: data not collected/stored</a:t>
            </a:r>
          </a:p>
          <a:p>
            <a:endParaRPr lang="en-GB" sz="1000" dirty="0"/>
          </a:p>
        </p:txBody>
      </p:sp>
      <p:sp>
        <p:nvSpPr>
          <p:cNvPr id="3" name="TextBox 2"/>
          <p:cNvSpPr txBox="1"/>
          <p:nvPr/>
        </p:nvSpPr>
        <p:spPr>
          <a:xfrm>
            <a:off x="197284" y="2783158"/>
            <a:ext cx="4407181" cy="1200329"/>
          </a:xfrm>
          <a:prstGeom prst="rect">
            <a:avLst/>
          </a:prstGeom>
          <a:noFill/>
        </p:spPr>
        <p:txBody>
          <a:bodyPr wrap="square" rtlCol="0">
            <a:spAutoFit/>
          </a:bodyPr>
          <a:lstStyle/>
          <a:p>
            <a:pPr marL="357188" indent="-268288">
              <a:buClr>
                <a:srgbClr val="C00000"/>
              </a:buClr>
              <a:buFont typeface="Wingdings" panose="05000000000000000000" pitchFamily="2" charset="2"/>
              <a:buChar char="§"/>
            </a:pPr>
            <a:r>
              <a:rPr lang="en-US" b="1" dirty="0">
                <a:solidFill>
                  <a:srgbClr val="C00000"/>
                </a:solidFill>
              </a:rPr>
              <a:t>CoST</a:t>
            </a:r>
            <a:r>
              <a:rPr lang="en-US" b="1" dirty="0"/>
              <a:t> </a:t>
            </a:r>
            <a:r>
              <a:rPr lang="en-US" dirty="0" smtClean="0"/>
              <a:t>interprets and presents </a:t>
            </a:r>
            <a:r>
              <a:rPr lang="en-US" dirty="0"/>
              <a:t>data </a:t>
            </a:r>
            <a:r>
              <a:rPr lang="en-US" dirty="0" smtClean="0"/>
              <a:t>in simple language that is easy </a:t>
            </a:r>
            <a:r>
              <a:rPr lang="en-US" dirty="0"/>
              <a:t>to understand</a:t>
            </a:r>
          </a:p>
          <a:p>
            <a:endParaRPr lang="en-GB" dirty="0"/>
          </a:p>
        </p:txBody>
      </p:sp>
      <p:sp>
        <p:nvSpPr>
          <p:cNvPr id="4" name="TextBox 3"/>
          <p:cNvSpPr txBox="1"/>
          <p:nvPr/>
        </p:nvSpPr>
        <p:spPr>
          <a:xfrm>
            <a:off x="4984296" y="4366665"/>
            <a:ext cx="3519210" cy="923330"/>
          </a:xfrm>
          <a:prstGeom prst="rect">
            <a:avLst/>
          </a:prstGeom>
          <a:noFill/>
        </p:spPr>
        <p:txBody>
          <a:bodyPr wrap="square" rtlCol="0">
            <a:spAutoFit/>
          </a:bodyPr>
          <a:lstStyle/>
          <a:p>
            <a:r>
              <a:rPr lang="en-US" b="1" dirty="0">
                <a:solidFill>
                  <a:srgbClr val="C00000"/>
                </a:solidFill>
              </a:rPr>
              <a:t>CoST </a:t>
            </a:r>
            <a:r>
              <a:rPr lang="en-US" dirty="0"/>
              <a:t>enhances disclosure capacity and technology through bespoke disclosure </a:t>
            </a:r>
            <a:r>
              <a:rPr lang="en-US" dirty="0" smtClean="0"/>
              <a:t>platforms</a:t>
            </a:r>
            <a:endParaRPr lang="en-US" dirty="0"/>
          </a:p>
        </p:txBody>
      </p:sp>
      <p:sp>
        <p:nvSpPr>
          <p:cNvPr id="7" name="TextBox 6"/>
          <p:cNvSpPr txBox="1"/>
          <p:nvPr/>
        </p:nvSpPr>
        <p:spPr>
          <a:xfrm>
            <a:off x="8715318" y="1403839"/>
            <a:ext cx="3228870" cy="923330"/>
          </a:xfrm>
          <a:prstGeom prst="rect">
            <a:avLst/>
          </a:prstGeom>
          <a:noFill/>
        </p:spPr>
        <p:txBody>
          <a:bodyPr wrap="square" rtlCol="0">
            <a:spAutoFit/>
          </a:bodyPr>
          <a:lstStyle/>
          <a:p>
            <a:pPr marL="381000" indent="-285750">
              <a:buClr>
                <a:srgbClr val="C00000"/>
              </a:buClr>
              <a:buFont typeface="Wingdings" panose="05000000000000000000" pitchFamily="2" charset="2"/>
              <a:buChar char="§"/>
            </a:pPr>
            <a:r>
              <a:rPr lang="en-US" b="1" dirty="0">
                <a:solidFill>
                  <a:srgbClr val="C00000"/>
                </a:solidFill>
              </a:rPr>
              <a:t>CoST </a:t>
            </a:r>
            <a:r>
              <a:rPr lang="en-GB" dirty="0"/>
              <a:t>consolidates data and technology by linking different/multiple platforms </a:t>
            </a:r>
          </a:p>
        </p:txBody>
      </p:sp>
      <p:sp>
        <p:nvSpPr>
          <p:cNvPr id="9" name="Rectangle 8"/>
          <p:cNvSpPr/>
          <p:nvPr/>
        </p:nvSpPr>
        <p:spPr>
          <a:xfrm>
            <a:off x="4803791" y="1176053"/>
            <a:ext cx="3887024" cy="44145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40540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9"/>
          <p:cNvGraphicFramePr>
            <a:graphicFrameLocks/>
          </p:cNvGraphicFramePr>
          <p:nvPr>
            <p:extLst>
              <p:ext uri="{D42A27DB-BD31-4B8C-83A1-F6EECF244321}">
                <p14:modId xmlns:p14="http://schemas.microsoft.com/office/powerpoint/2010/main" val="2111303381"/>
              </p:ext>
            </p:extLst>
          </p:nvPr>
        </p:nvGraphicFramePr>
        <p:xfrm>
          <a:off x="742363" y="1367674"/>
          <a:ext cx="2994407" cy="3816421"/>
        </p:xfrm>
        <a:graphic>
          <a:graphicData uri="http://schemas.openxmlformats.org/drawingml/2006/table">
            <a:tbl>
              <a:tblPr firstRow="1" bandRow="1"/>
              <a:tblGrid>
                <a:gridCol w="1426865"/>
                <a:gridCol w="1567542"/>
              </a:tblGrid>
              <a:tr h="95410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fontAlgn="ctr"/>
                      <a:r>
                        <a:rPr lang="en-GB" sz="1800" u="none" strike="noStrike" dirty="0">
                          <a:effectLst/>
                        </a:rPr>
                        <a:t>Countries</a:t>
                      </a:r>
                      <a:endParaRPr lang="en-GB" sz="1800" b="1"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fontAlgn="ctr"/>
                      <a:r>
                        <a:rPr lang="en-GB" sz="1800" u="none" strike="noStrike" dirty="0">
                          <a:effectLst/>
                        </a:rPr>
                        <a:t>Internet Penetration </a:t>
                      </a:r>
                      <a:endParaRPr lang="en-GB" sz="1800" u="none" strike="noStrike" dirty="0" smtClean="0">
                        <a:effectLst/>
                      </a:endParaRPr>
                    </a:p>
                    <a:p>
                      <a:pPr algn="ctr" fontAlgn="ctr"/>
                      <a:r>
                        <a:rPr lang="en-GB" sz="1800" u="none" strike="noStrike" dirty="0" smtClean="0">
                          <a:effectLst/>
                        </a:rPr>
                        <a:t>(%) </a:t>
                      </a:r>
                      <a:endParaRPr lang="en-GB" sz="1800" b="1"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Chile</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67.3</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Colombia</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61.6</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Costa Rica</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84.7</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El Salvador</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28.5</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Guatemala</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19.7</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Honduras</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18.6</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Mexico</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49.2</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Panama</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52.7</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20000"/>
                      </a:srgbClr>
                    </a:solidFill>
                  </a:tcPr>
                </a:tc>
              </a:tr>
              <a:tr h="31803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fontAlgn="b"/>
                      <a:r>
                        <a:rPr lang="en-GB" sz="1800" u="none" strike="noStrike" dirty="0">
                          <a:effectLst/>
                        </a:rPr>
                        <a:t>Peru</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b"/>
                      <a:r>
                        <a:rPr lang="en-GB" sz="1800" u="none" strike="noStrike" dirty="0">
                          <a:effectLst/>
                        </a:rPr>
                        <a:t>41.7</a:t>
                      </a:r>
                      <a:endParaRPr lang="en-GB" sz="1800" b="0" i="0" u="none" strike="noStrike" dirty="0">
                        <a:solidFill>
                          <a:srgbClr val="000000"/>
                        </a:solidFill>
                        <a:effectLst/>
                        <a:latin typeface="Calibri"/>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3300">
                        <a:tint val="40000"/>
                      </a:srgbClr>
                    </a:solidFill>
                  </a:tcPr>
                </a:tc>
              </a:tr>
            </a:tbl>
          </a:graphicData>
        </a:graphic>
      </p:graphicFrame>
      <p:sp>
        <p:nvSpPr>
          <p:cNvPr id="4" name="TextBox 3"/>
          <p:cNvSpPr txBox="1"/>
          <p:nvPr/>
        </p:nvSpPr>
        <p:spPr>
          <a:xfrm>
            <a:off x="742363" y="5205290"/>
            <a:ext cx="4662434" cy="584775"/>
          </a:xfrm>
          <a:prstGeom prst="rect">
            <a:avLst/>
          </a:prstGeom>
          <a:noFill/>
        </p:spPr>
        <p:txBody>
          <a:bodyPr wrap="square" rtlCol="0">
            <a:spAutoFit/>
          </a:bodyPr>
          <a:lstStyle/>
          <a:p>
            <a:r>
              <a:rPr lang="en-GB" sz="1600" dirty="0"/>
              <a:t>Source: Internet World Stats </a:t>
            </a:r>
            <a:r>
              <a:rPr lang="en-GB" sz="1600" dirty="0" smtClean="0">
                <a:solidFill>
                  <a:srgbClr val="002060"/>
                </a:solidFill>
              </a:rPr>
              <a:t>www.internetworldstats.com</a:t>
            </a:r>
            <a:endParaRPr lang="en-GB" sz="1600" dirty="0">
              <a:solidFill>
                <a:srgbClr val="002060"/>
              </a:solidFill>
            </a:endParaRPr>
          </a:p>
        </p:txBody>
      </p:sp>
      <p:sp>
        <p:nvSpPr>
          <p:cNvPr id="5" name="Content Placeholder 7"/>
          <p:cNvSpPr txBox="1">
            <a:spLocks/>
          </p:cNvSpPr>
          <p:nvPr/>
        </p:nvSpPr>
        <p:spPr>
          <a:xfrm>
            <a:off x="4386550" y="2245537"/>
            <a:ext cx="4606725" cy="3173754"/>
          </a:xfrm>
          <a:prstGeom prst="rect">
            <a:avLst/>
          </a:prstGeom>
          <a:noFill/>
          <a:ln w="12700" cap="rnd">
            <a:noFill/>
            <a:miter lim="800000"/>
          </a:ln>
        </p:spPr>
        <p:txBody>
          <a:bodyPr vert="horz" wrap="square" lIns="0" tIns="0" rIns="144000" bIns="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438" indent="0" algn="just">
              <a:spcBef>
                <a:spcPts val="0"/>
              </a:spcBef>
              <a:buClr>
                <a:srgbClr val="C00000"/>
              </a:buClr>
            </a:pPr>
            <a:endParaRPr lang="en-US" sz="2000" dirty="0" smtClean="0"/>
          </a:p>
          <a:p>
            <a:pPr marL="198438" indent="0" algn="just">
              <a:spcBef>
                <a:spcPts val="0"/>
              </a:spcBef>
              <a:buClr>
                <a:srgbClr val="C00000"/>
              </a:buClr>
              <a:buNone/>
            </a:pPr>
            <a:r>
              <a:rPr lang="en-US" sz="2000" b="1" dirty="0" smtClean="0">
                <a:solidFill>
                  <a:srgbClr val="C00000"/>
                </a:solidFill>
              </a:rPr>
              <a:t>CoST Ethiopia Case Study</a:t>
            </a:r>
          </a:p>
          <a:p>
            <a:pPr marL="312738" indent="0" algn="just">
              <a:spcBef>
                <a:spcPts val="0"/>
              </a:spcBef>
              <a:buClr>
                <a:srgbClr val="C00000"/>
              </a:buClr>
              <a:buNone/>
            </a:pPr>
            <a:endParaRPr lang="en-US" sz="1800" dirty="0" smtClean="0"/>
          </a:p>
          <a:p>
            <a:pPr marL="361950" indent="-271463" algn="just" defTabSz="674688">
              <a:spcBef>
                <a:spcPts val="0"/>
              </a:spcBef>
              <a:buClr>
                <a:srgbClr val="C00000"/>
              </a:buClr>
              <a:buFont typeface="Wingdings" panose="05000000000000000000" pitchFamily="2" charset="2"/>
              <a:buChar char="Ø"/>
            </a:pPr>
            <a:r>
              <a:rPr lang="en-GB" sz="1800" dirty="0" smtClean="0"/>
              <a:t>Developed mixed media strategy to increase citizen access to information.</a:t>
            </a:r>
          </a:p>
          <a:p>
            <a:pPr marL="198438" indent="0" algn="just">
              <a:spcBef>
                <a:spcPts val="0"/>
              </a:spcBef>
              <a:buClr>
                <a:srgbClr val="C00000"/>
              </a:buClr>
            </a:pPr>
            <a:endParaRPr lang="en-US" sz="1800" dirty="0" smtClean="0"/>
          </a:p>
          <a:p>
            <a:pPr marL="450850" indent="-360363" algn="just">
              <a:spcBef>
                <a:spcPts val="0"/>
              </a:spcBef>
              <a:buClr>
                <a:srgbClr val="C00000"/>
              </a:buClr>
              <a:buFont typeface="Wingdings" panose="05000000000000000000" pitchFamily="2" charset="2"/>
              <a:buChar char="Ø"/>
            </a:pPr>
            <a:r>
              <a:rPr lang="en-US" sz="1800" dirty="0" smtClean="0"/>
              <a:t>Tailored communication channels based on regional and local context e.g. community meetings in rural areas</a:t>
            </a:r>
            <a:endParaRPr lang="en-GB" sz="1800" dirty="0"/>
          </a:p>
        </p:txBody>
      </p:sp>
      <p:graphicFrame>
        <p:nvGraphicFramePr>
          <p:cNvPr id="7" name="Chart 6"/>
          <p:cNvGraphicFramePr>
            <a:graphicFrameLocks/>
          </p:cNvGraphicFramePr>
          <p:nvPr>
            <p:extLst>
              <p:ext uri="{D42A27DB-BD31-4B8C-83A1-F6EECF244321}">
                <p14:modId xmlns:p14="http://schemas.microsoft.com/office/powerpoint/2010/main" val="1647034789"/>
              </p:ext>
            </p:extLst>
          </p:nvPr>
        </p:nvGraphicFramePr>
        <p:xfrm>
          <a:off x="8679160" y="1569312"/>
          <a:ext cx="3390900" cy="363597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205052" y="1367674"/>
            <a:ext cx="7550892" cy="4190163"/>
          </a:xfrm>
          <a:prstGeom prst="rect">
            <a:avLst/>
          </a:prstGeom>
          <a:noFill/>
          <a:ln w="28575">
            <a:solidFill>
              <a:srgbClr val="CC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itle 10"/>
          <p:cNvSpPr>
            <a:spLocks noGrp="1"/>
          </p:cNvSpPr>
          <p:nvPr>
            <p:ph type="title"/>
          </p:nvPr>
        </p:nvSpPr>
        <p:spPr>
          <a:xfrm>
            <a:off x="448165" y="243749"/>
            <a:ext cx="10515600" cy="1325563"/>
          </a:xfrm>
        </p:spPr>
        <p:txBody>
          <a:bodyPr>
            <a:normAutofit/>
          </a:bodyPr>
          <a:lstStyle/>
          <a:p>
            <a:r>
              <a:rPr lang="en-GB" sz="3600" dirty="0" smtClean="0"/>
              <a:t>CoST Transparency: Access for All People</a:t>
            </a:r>
            <a:endParaRPr lang="en-MY" sz="3600" dirty="0"/>
          </a:p>
        </p:txBody>
      </p:sp>
    </p:spTree>
    <p:extLst>
      <p:ext uri="{BB962C8B-B14F-4D97-AF65-F5344CB8AC3E}">
        <p14:creationId xmlns:p14="http://schemas.microsoft.com/office/powerpoint/2010/main" val="1200454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000000"/>
    </a:dk2>
    <a:lt2>
      <a:srgbClr val="000000"/>
    </a:lt2>
    <a:accent1>
      <a:srgbClr val="CC3300"/>
    </a:accent1>
    <a:accent2>
      <a:srgbClr val="777777"/>
    </a:accent2>
    <a:accent3>
      <a:srgbClr val="FFFFFF"/>
    </a:accent3>
    <a:accent4>
      <a:srgbClr val="000000"/>
    </a:accent4>
    <a:accent5>
      <a:srgbClr val="E2ADAA"/>
    </a:accent5>
    <a:accent6>
      <a:srgbClr val="6B6B6B"/>
    </a:accent6>
    <a:hlink>
      <a:srgbClr val="E8F0F1"/>
    </a:hlink>
    <a:folHlink>
      <a:srgbClr val="0000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4997</TotalTime>
  <Words>1842</Words>
  <Application>Microsoft Office PowerPoint</Application>
  <PresentationFormat>Widescreen</PresentationFormat>
  <Paragraphs>276</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SimSun</vt:lpstr>
      <vt:lpstr>Arial</vt:lpstr>
      <vt:lpstr>Calibri</vt:lpstr>
      <vt:lpstr>Tahoma</vt:lpstr>
      <vt:lpstr>Times New Roman</vt:lpstr>
      <vt:lpstr>Wingdings</vt:lpstr>
      <vt:lpstr>Office Theme</vt:lpstr>
      <vt:lpstr>1_Office Theme</vt:lpstr>
      <vt:lpstr>CoST LatinAmerica</vt:lpstr>
      <vt:lpstr>What is the context?</vt:lpstr>
      <vt:lpstr>What is CoST?</vt:lpstr>
      <vt:lpstr>How does CoST work?</vt:lpstr>
      <vt:lpstr>CoST, growing worldwide</vt:lpstr>
      <vt:lpstr>Emerging Trends</vt:lpstr>
      <vt:lpstr>CoST Transparency</vt:lpstr>
      <vt:lpstr>CoST Transparency: More than just ‘data’ </vt:lpstr>
      <vt:lpstr>CoST Transparency: Access for All People</vt:lpstr>
      <vt:lpstr>Beyond Transparency: Project Impacts Guatemala Belize Bridge</vt:lpstr>
      <vt:lpstr>Beyond Transparency: Project Impacts Honduras Route 22 (Siguatepeque-Jesus de Otoro-La Esperanza) </vt:lpstr>
      <vt:lpstr>Beyond Transparency: Broader Impacts Honduras Las Crucitas – Teupasenti Road Project</vt:lpstr>
      <vt:lpstr>Beyond Transparency: Broader Impacts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Morgan</dc:creator>
  <cp:lastModifiedBy>Bernadine Fernz</cp:lastModifiedBy>
  <cp:revision>269</cp:revision>
  <cp:lastPrinted>2016-02-19T11:15:22Z</cp:lastPrinted>
  <dcterms:created xsi:type="dcterms:W3CDTF">2015-10-30T14:36:33Z</dcterms:created>
  <dcterms:modified xsi:type="dcterms:W3CDTF">2016-11-30T14:55:23Z</dcterms:modified>
</cp:coreProperties>
</file>